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684" r:id="rId2"/>
  </p:sldMasterIdLst>
  <p:notesMasterIdLst>
    <p:notesMasterId r:id="rId54"/>
  </p:notesMasterIdLst>
  <p:sldIdLst>
    <p:sldId id="314" r:id="rId3"/>
    <p:sldId id="257" r:id="rId4"/>
    <p:sldId id="258" r:id="rId5"/>
    <p:sldId id="259" r:id="rId6"/>
    <p:sldId id="260" r:id="rId7"/>
    <p:sldId id="261" r:id="rId8"/>
    <p:sldId id="262" r:id="rId9"/>
    <p:sldId id="263" r:id="rId10"/>
    <p:sldId id="264" r:id="rId11"/>
    <p:sldId id="265" r:id="rId12"/>
    <p:sldId id="266" r:id="rId13"/>
    <p:sldId id="267" r:id="rId14"/>
    <p:sldId id="268" r:id="rId15"/>
    <p:sldId id="309" r:id="rId16"/>
    <p:sldId id="310" r:id="rId17"/>
    <p:sldId id="270" r:id="rId18"/>
    <p:sldId id="271" r:id="rId19"/>
    <p:sldId id="308" r:id="rId20"/>
    <p:sldId id="303" r:id="rId21"/>
    <p:sldId id="304" r:id="rId22"/>
    <p:sldId id="312" r:id="rId23"/>
    <p:sldId id="311" r:id="rId24"/>
    <p:sldId id="306" r:id="rId25"/>
    <p:sldId id="307" r:id="rId26"/>
    <p:sldId id="272" r:id="rId27"/>
    <p:sldId id="273" r:id="rId28"/>
    <p:sldId id="313" r:id="rId29"/>
    <p:sldId id="274" r:id="rId30"/>
    <p:sldId id="275"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Lst>
  <p:sldSz cx="9144000" cy="5145088"/>
  <p:notesSz cx="7772400" cy="100584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charset="0"/>
        <a:cs typeface="Lucida Sans Unicode"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charset="0"/>
        <a:cs typeface="Lucida Sans Unicode"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charset="0"/>
        <a:cs typeface="Lucida Sans Unicode"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charset="0"/>
        <a:cs typeface="Lucida Sans Unicode"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charset="0"/>
        <a:cs typeface="Lucida Sans Unicode" charset="0"/>
      </a:defRPr>
    </a:lvl5pPr>
    <a:lvl6pPr marL="2286000" algn="l" defTabSz="914400" rtl="0" eaLnBrk="1" latinLnBrk="0" hangingPunct="1">
      <a:defRPr kern="1200">
        <a:solidFill>
          <a:schemeClr val="bg1"/>
        </a:solidFill>
        <a:latin typeface="Arial" charset="0"/>
        <a:ea typeface="Lucida Sans Unicode" charset="0"/>
        <a:cs typeface="Lucida Sans Unicode" charset="0"/>
      </a:defRPr>
    </a:lvl6pPr>
    <a:lvl7pPr marL="2743200" algn="l" defTabSz="914400" rtl="0" eaLnBrk="1" latinLnBrk="0" hangingPunct="1">
      <a:defRPr kern="1200">
        <a:solidFill>
          <a:schemeClr val="bg1"/>
        </a:solidFill>
        <a:latin typeface="Arial" charset="0"/>
        <a:ea typeface="Lucida Sans Unicode" charset="0"/>
        <a:cs typeface="Lucida Sans Unicode" charset="0"/>
      </a:defRPr>
    </a:lvl7pPr>
    <a:lvl8pPr marL="3200400" algn="l" defTabSz="914400" rtl="0" eaLnBrk="1" latinLnBrk="0" hangingPunct="1">
      <a:defRPr kern="1200">
        <a:solidFill>
          <a:schemeClr val="bg1"/>
        </a:solidFill>
        <a:latin typeface="Arial" charset="0"/>
        <a:ea typeface="Lucida Sans Unicode" charset="0"/>
        <a:cs typeface="Lucida Sans Unicode" charset="0"/>
      </a:defRPr>
    </a:lvl8pPr>
    <a:lvl9pPr marL="3657600" algn="l" defTabSz="914400" rtl="0" eaLnBrk="1" latinLnBrk="0" hangingPunct="1">
      <a:defRPr kern="1200">
        <a:solidFill>
          <a:schemeClr val="bg1"/>
        </a:solidFill>
        <a:latin typeface="Arial" charset="0"/>
        <a:ea typeface="Lucida Sans Unicode" charset="0"/>
        <a:cs typeface="Lucida Sans Unicode"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8777" autoAdjust="0"/>
  </p:normalViewPr>
  <p:slideViewPr>
    <p:cSldViewPr>
      <p:cViewPr>
        <p:scale>
          <a:sx n="120" d="100"/>
          <a:sy n="120" d="100"/>
        </p:scale>
        <p:origin x="-1440" y="-72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AutoShape 1"/>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7347" name="AutoShape 2"/>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7348" name="AutoShape 3"/>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7349" name="Rectangle 4"/>
          <p:cNvSpPr>
            <a:spLocks noGrp="1" noChangeArrowheads="1"/>
          </p:cNvSpPr>
          <p:nvPr>
            <p:ph type="sldImg"/>
          </p:nvPr>
        </p:nvSpPr>
        <p:spPr bwMode="auto">
          <a:xfrm>
            <a:off x="538163" y="763588"/>
            <a:ext cx="6689725" cy="3765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101" name="Rectangle 5"/>
          <p:cNvSpPr>
            <a:spLocks noGrp="1" noChangeArrowheads="1"/>
          </p:cNvSpPr>
          <p:nvPr>
            <p:ph type="body"/>
          </p:nvPr>
        </p:nvSpPr>
        <p:spPr bwMode="auto">
          <a:xfrm>
            <a:off x="777875" y="4776788"/>
            <a:ext cx="6211888" cy="4519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noProof="0" smtClean="0"/>
          </a:p>
        </p:txBody>
      </p:sp>
      <p:sp>
        <p:nvSpPr>
          <p:cNvPr id="4102" name="Rectangle 6"/>
          <p:cNvSpPr>
            <a:spLocks noGrp="1" noChangeArrowheads="1"/>
          </p:cNvSpPr>
          <p:nvPr>
            <p:ph type="hdr"/>
          </p:nvPr>
        </p:nvSpPr>
        <p:spPr bwMode="auto">
          <a:xfrm>
            <a:off x="0" y="0"/>
            <a:ext cx="3367088"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Tahoma" charset="0"/>
              </a:defRPr>
            </a:lvl1pPr>
          </a:lstStyle>
          <a:p>
            <a:pPr>
              <a:defRPr/>
            </a:pPr>
            <a:endParaRPr lang="en-US"/>
          </a:p>
        </p:txBody>
      </p:sp>
      <p:sp>
        <p:nvSpPr>
          <p:cNvPr id="4103" name="Rectangle 7"/>
          <p:cNvSpPr>
            <a:spLocks noGrp="1" noChangeArrowheads="1"/>
          </p:cNvSpPr>
          <p:nvPr>
            <p:ph type="dt"/>
          </p:nvPr>
        </p:nvSpPr>
        <p:spPr bwMode="auto">
          <a:xfrm>
            <a:off x="4398963" y="0"/>
            <a:ext cx="3367087"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Tahoma" charset="0"/>
              </a:defRPr>
            </a:lvl1pPr>
          </a:lstStyle>
          <a:p>
            <a:pPr>
              <a:defRPr/>
            </a:pPr>
            <a:endParaRPr lang="en-US"/>
          </a:p>
        </p:txBody>
      </p:sp>
      <p:sp>
        <p:nvSpPr>
          <p:cNvPr id="4104" name="Rectangle 8"/>
          <p:cNvSpPr>
            <a:spLocks noGrp="1" noChangeArrowheads="1"/>
          </p:cNvSpPr>
          <p:nvPr>
            <p:ph type="ftr"/>
          </p:nvPr>
        </p:nvSpPr>
        <p:spPr bwMode="auto">
          <a:xfrm>
            <a:off x="0" y="9555163"/>
            <a:ext cx="3367088"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Tahoma" charset="0"/>
              </a:defRPr>
            </a:lvl1pPr>
          </a:lstStyle>
          <a:p>
            <a:pPr>
              <a:defRPr/>
            </a:pPr>
            <a:endParaRPr lang="en-US"/>
          </a:p>
        </p:txBody>
      </p:sp>
      <p:sp>
        <p:nvSpPr>
          <p:cNvPr id="4105" name="Rectangle 9"/>
          <p:cNvSpPr>
            <a:spLocks noGrp="1" noChangeArrowheads="1"/>
          </p:cNvSpPr>
          <p:nvPr>
            <p:ph type="sldNum"/>
          </p:nvPr>
        </p:nvSpPr>
        <p:spPr bwMode="auto">
          <a:xfrm>
            <a:off x="4398963" y="9555163"/>
            <a:ext cx="3367087"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Tahoma" charset="0"/>
              </a:defRPr>
            </a:lvl1pPr>
          </a:lstStyle>
          <a:p>
            <a:pPr>
              <a:defRPr/>
            </a:pPr>
            <a:fld id="{B74DCDC4-F35B-4DFC-99F2-CE3A3A9F8A0E}" type="slidenum">
              <a:rPr lang="en-US"/>
              <a:pPr>
                <a:defRPr/>
              </a:pPr>
              <a:t>‹#›</a:t>
            </a:fld>
            <a:endParaRPr lang="en-US"/>
          </a:p>
        </p:txBody>
      </p:sp>
    </p:spTree>
    <p:extLst>
      <p:ext uri="{BB962C8B-B14F-4D97-AF65-F5344CB8AC3E}">
        <p14:creationId xmlns:p14="http://schemas.microsoft.com/office/powerpoint/2010/main" val="174266569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7141AC79-5F4E-464D-B5B5-E480D637101F}" type="slidenum">
              <a:rPr lang="en-US" smtClean="0">
                <a:solidFill>
                  <a:srgbClr val="000000"/>
                </a:solidFill>
                <a:latin typeface="Times New Roman" pitchFamily="16" charset="0"/>
                <a:cs typeface="Tahoma" charset="0"/>
              </a:rPr>
              <a:pPr eaLnBrk="1"/>
              <a:t>2</a:t>
            </a:fld>
            <a:endParaRPr lang="en-US" smtClean="0">
              <a:solidFill>
                <a:srgbClr val="000000"/>
              </a:solidFill>
              <a:latin typeface="Times New Roman" pitchFamily="16" charset="0"/>
              <a:cs typeface="Tahoma" charset="0"/>
            </a:endParaRPr>
          </a:p>
        </p:txBody>
      </p:sp>
      <p:sp>
        <p:nvSpPr>
          <p:cNvPr id="59395" name="Rectangle 1"/>
          <p:cNvSpPr>
            <a:spLocks noChangeArrowheads="1" noTextEdit="1"/>
          </p:cNvSpPr>
          <p:nvPr>
            <p:ph type="sldImg"/>
          </p:nvPr>
        </p:nvSpPr>
        <p:spPr>
          <a:xfrm>
            <a:off x="534988" y="763588"/>
            <a:ext cx="6702425"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6"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8D444B83-48DA-43A6-BBF9-83A2F1F0D882}" type="slidenum">
              <a:rPr lang="en-US" smtClean="0">
                <a:solidFill>
                  <a:srgbClr val="000000"/>
                </a:solidFill>
                <a:latin typeface="Times New Roman" pitchFamily="16" charset="0"/>
                <a:cs typeface="Tahoma" charset="0"/>
              </a:rPr>
              <a:pPr eaLnBrk="1"/>
              <a:t>11</a:t>
            </a:fld>
            <a:endParaRPr lang="en-US" smtClean="0">
              <a:solidFill>
                <a:srgbClr val="000000"/>
              </a:solidFill>
              <a:latin typeface="Times New Roman" pitchFamily="16" charset="0"/>
              <a:cs typeface="Tahoma" charset="0"/>
            </a:endParaRPr>
          </a:p>
        </p:txBody>
      </p:sp>
      <p:sp>
        <p:nvSpPr>
          <p:cNvPr id="68611"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2"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7BF849FA-9567-4DFE-ADC4-FD33F2D5291E}" type="slidenum">
              <a:rPr lang="en-US" smtClean="0">
                <a:solidFill>
                  <a:srgbClr val="000000"/>
                </a:solidFill>
                <a:latin typeface="Times New Roman" pitchFamily="16" charset="0"/>
                <a:cs typeface="Tahoma" charset="0"/>
              </a:rPr>
              <a:pPr eaLnBrk="1"/>
              <a:t>12</a:t>
            </a:fld>
            <a:endParaRPr lang="en-US" smtClean="0">
              <a:solidFill>
                <a:srgbClr val="000000"/>
              </a:solidFill>
              <a:latin typeface="Times New Roman" pitchFamily="16" charset="0"/>
              <a:cs typeface="Tahoma" charset="0"/>
            </a:endParaRPr>
          </a:p>
        </p:txBody>
      </p:sp>
      <p:sp>
        <p:nvSpPr>
          <p:cNvPr id="69635"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9636"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F3E1EE15-A7E0-4A44-9E45-A216E8CE0228}" type="slidenum">
              <a:rPr lang="en-US" smtClean="0">
                <a:solidFill>
                  <a:srgbClr val="000000"/>
                </a:solidFill>
                <a:latin typeface="Times New Roman" pitchFamily="16" charset="0"/>
                <a:cs typeface="Tahoma" charset="0"/>
              </a:rPr>
              <a:pPr eaLnBrk="1"/>
              <a:t>13</a:t>
            </a:fld>
            <a:endParaRPr lang="en-US" smtClean="0">
              <a:solidFill>
                <a:srgbClr val="000000"/>
              </a:solidFill>
              <a:latin typeface="Times New Roman" pitchFamily="16" charset="0"/>
              <a:cs typeface="Tahoma" charset="0"/>
            </a:endParaRPr>
          </a:p>
        </p:txBody>
      </p:sp>
      <p:sp>
        <p:nvSpPr>
          <p:cNvPr id="70659"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0660"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94257334-617A-4F53-A935-8666693AB6A8}" type="slidenum">
              <a:rPr lang="en-US" smtClean="0">
                <a:solidFill>
                  <a:srgbClr val="000000"/>
                </a:solidFill>
                <a:latin typeface="Times New Roman" pitchFamily="16" charset="0"/>
                <a:cs typeface="Tahoma" charset="0"/>
              </a:rPr>
              <a:pPr eaLnBrk="1"/>
              <a:t>14</a:t>
            </a:fld>
            <a:endParaRPr lang="en-US" smtClean="0">
              <a:solidFill>
                <a:srgbClr val="000000"/>
              </a:solidFill>
              <a:latin typeface="Times New Roman" pitchFamily="16" charset="0"/>
              <a:cs typeface="Tahoma" charset="0"/>
            </a:endParaRPr>
          </a:p>
        </p:txBody>
      </p:sp>
      <p:sp>
        <p:nvSpPr>
          <p:cNvPr id="71683"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684"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A2EC67D1-445F-4AAD-AC42-8F3412ACCDE4}" type="slidenum">
              <a:rPr lang="en-US" smtClean="0">
                <a:solidFill>
                  <a:srgbClr val="000000"/>
                </a:solidFill>
                <a:latin typeface="Times New Roman" pitchFamily="16" charset="0"/>
                <a:cs typeface="Tahoma" charset="0"/>
              </a:rPr>
              <a:pPr eaLnBrk="1"/>
              <a:t>15</a:t>
            </a:fld>
            <a:endParaRPr lang="en-US" smtClean="0">
              <a:solidFill>
                <a:srgbClr val="000000"/>
              </a:solidFill>
              <a:latin typeface="Times New Roman" pitchFamily="16" charset="0"/>
              <a:cs typeface="Tahoma" charset="0"/>
            </a:endParaRPr>
          </a:p>
        </p:txBody>
      </p:sp>
      <p:sp>
        <p:nvSpPr>
          <p:cNvPr id="72707"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8"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DC6310AE-31D4-4FD6-A2FD-E529707BC786}" type="slidenum">
              <a:rPr lang="en-US" smtClean="0">
                <a:solidFill>
                  <a:srgbClr val="000000"/>
                </a:solidFill>
                <a:latin typeface="Times New Roman" pitchFamily="16" charset="0"/>
                <a:cs typeface="Tahoma" charset="0"/>
              </a:rPr>
              <a:pPr eaLnBrk="1"/>
              <a:t>16</a:t>
            </a:fld>
            <a:endParaRPr lang="en-US" smtClean="0">
              <a:solidFill>
                <a:srgbClr val="000000"/>
              </a:solidFill>
              <a:latin typeface="Times New Roman" pitchFamily="16" charset="0"/>
              <a:cs typeface="Tahoma" charset="0"/>
            </a:endParaRPr>
          </a:p>
        </p:txBody>
      </p:sp>
      <p:sp>
        <p:nvSpPr>
          <p:cNvPr id="73731"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2"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9659525D-D073-4E6B-A7F3-BD924BAD485D}" type="slidenum">
              <a:rPr lang="en-US" smtClean="0">
                <a:solidFill>
                  <a:srgbClr val="000000"/>
                </a:solidFill>
                <a:latin typeface="Times New Roman" pitchFamily="16" charset="0"/>
                <a:cs typeface="Tahoma" charset="0"/>
              </a:rPr>
              <a:pPr eaLnBrk="1"/>
              <a:t>17</a:t>
            </a:fld>
            <a:endParaRPr lang="en-US" smtClean="0">
              <a:solidFill>
                <a:srgbClr val="000000"/>
              </a:solidFill>
              <a:latin typeface="Times New Roman" pitchFamily="16" charset="0"/>
              <a:cs typeface="Tahoma" charset="0"/>
            </a:endParaRPr>
          </a:p>
        </p:txBody>
      </p:sp>
      <p:sp>
        <p:nvSpPr>
          <p:cNvPr id="74755"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6"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E0E144F0-1197-45C7-BEE6-D59B4359F608}" type="slidenum">
              <a:rPr lang="en-US" smtClean="0">
                <a:solidFill>
                  <a:srgbClr val="000000"/>
                </a:solidFill>
                <a:latin typeface="Times New Roman" pitchFamily="16" charset="0"/>
                <a:cs typeface="Tahoma" charset="0"/>
              </a:rPr>
              <a:pPr eaLnBrk="1"/>
              <a:t>18</a:t>
            </a:fld>
            <a:endParaRPr lang="en-US" smtClean="0">
              <a:solidFill>
                <a:srgbClr val="000000"/>
              </a:solidFill>
              <a:latin typeface="Times New Roman" pitchFamily="16" charset="0"/>
              <a:cs typeface="Tahoma" charset="0"/>
            </a:endParaRPr>
          </a:p>
        </p:txBody>
      </p:sp>
      <p:sp>
        <p:nvSpPr>
          <p:cNvPr id="76803"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6804"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6656DBAD-624F-488E-AA6B-3D0F716BF2EE}" type="slidenum">
              <a:rPr lang="en-US" smtClean="0">
                <a:solidFill>
                  <a:srgbClr val="000000"/>
                </a:solidFill>
                <a:latin typeface="Times New Roman" pitchFamily="16" charset="0"/>
                <a:cs typeface="Tahoma" charset="0"/>
              </a:rPr>
              <a:pPr eaLnBrk="1"/>
              <a:t>19</a:t>
            </a:fld>
            <a:endParaRPr lang="en-US" smtClean="0">
              <a:solidFill>
                <a:srgbClr val="000000"/>
              </a:solidFill>
              <a:latin typeface="Times New Roman" pitchFamily="16" charset="0"/>
              <a:cs typeface="Tahoma" charset="0"/>
            </a:endParaRPr>
          </a:p>
        </p:txBody>
      </p:sp>
      <p:sp>
        <p:nvSpPr>
          <p:cNvPr id="77827"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7828"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BC935B8B-F711-46FF-9A47-9842A937DB7C}" type="slidenum">
              <a:rPr lang="en-US" smtClean="0">
                <a:solidFill>
                  <a:srgbClr val="000000"/>
                </a:solidFill>
                <a:latin typeface="Times New Roman" pitchFamily="16" charset="0"/>
                <a:cs typeface="Tahoma" charset="0"/>
              </a:rPr>
              <a:pPr eaLnBrk="1"/>
              <a:t>20</a:t>
            </a:fld>
            <a:endParaRPr lang="en-US" smtClean="0">
              <a:solidFill>
                <a:srgbClr val="000000"/>
              </a:solidFill>
              <a:latin typeface="Times New Roman" pitchFamily="16" charset="0"/>
              <a:cs typeface="Tahoma" charset="0"/>
            </a:endParaRPr>
          </a:p>
        </p:txBody>
      </p:sp>
      <p:sp>
        <p:nvSpPr>
          <p:cNvPr id="78851"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8852"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20736131-F81D-4BC0-9BA2-F455BC54A344}" type="slidenum">
              <a:rPr lang="en-US" smtClean="0">
                <a:solidFill>
                  <a:srgbClr val="000000"/>
                </a:solidFill>
                <a:latin typeface="Times New Roman" pitchFamily="16" charset="0"/>
                <a:cs typeface="Tahoma" charset="0"/>
              </a:rPr>
              <a:pPr eaLnBrk="1"/>
              <a:t>3</a:t>
            </a:fld>
            <a:endParaRPr lang="en-US" smtClean="0">
              <a:solidFill>
                <a:srgbClr val="000000"/>
              </a:solidFill>
              <a:latin typeface="Times New Roman" pitchFamily="16" charset="0"/>
              <a:cs typeface="Tahoma" charset="0"/>
            </a:endParaRPr>
          </a:p>
        </p:txBody>
      </p:sp>
      <p:sp>
        <p:nvSpPr>
          <p:cNvPr id="60419"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20"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EBE06CFA-7F35-4046-AC61-479F0F9FDF9F}" type="slidenum">
              <a:rPr lang="en-US" smtClean="0">
                <a:solidFill>
                  <a:srgbClr val="000000"/>
                </a:solidFill>
                <a:latin typeface="Times New Roman" pitchFamily="16" charset="0"/>
                <a:cs typeface="Tahoma" charset="0"/>
              </a:rPr>
              <a:pPr eaLnBrk="1"/>
              <a:t>21</a:t>
            </a:fld>
            <a:endParaRPr lang="en-US" smtClean="0">
              <a:solidFill>
                <a:srgbClr val="000000"/>
              </a:solidFill>
              <a:latin typeface="Times New Roman" pitchFamily="16" charset="0"/>
              <a:cs typeface="Tahoma" charset="0"/>
            </a:endParaRPr>
          </a:p>
        </p:txBody>
      </p:sp>
      <p:sp>
        <p:nvSpPr>
          <p:cNvPr id="79875"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9876"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07FDA2FF-4615-4F92-AAC1-E6AD2D5629DF}" type="slidenum">
              <a:rPr lang="en-US" smtClean="0">
                <a:solidFill>
                  <a:srgbClr val="000000"/>
                </a:solidFill>
                <a:latin typeface="Times New Roman" pitchFamily="16" charset="0"/>
                <a:cs typeface="Tahoma" charset="0"/>
              </a:rPr>
              <a:pPr eaLnBrk="1"/>
              <a:t>22</a:t>
            </a:fld>
            <a:endParaRPr lang="en-US" smtClean="0">
              <a:solidFill>
                <a:srgbClr val="000000"/>
              </a:solidFill>
              <a:latin typeface="Times New Roman" pitchFamily="16" charset="0"/>
              <a:cs typeface="Tahoma" charset="0"/>
            </a:endParaRPr>
          </a:p>
        </p:txBody>
      </p:sp>
      <p:sp>
        <p:nvSpPr>
          <p:cNvPr id="80899"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900"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22DF7756-11DC-4248-AE65-3B34B9FDDD22}" type="slidenum">
              <a:rPr lang="en-US" smtClean="0">
                <a:solidFill>
                  <a:srgbClr val="000000"/>
                </a:solidFill>
                <a:latin typeface="Times New Roman" pitchFamily="16" charset="0"/>
                <a:cs typeface="Tahoma" charset="0"/>
              </a:rPr>
              <a:pPr eaLnBrk="1"/>
              <a:t>23</a:t>
            </a:fld>
            <a:endParaRPr lang="en-US" smtClean="0">
              <a:solidFill>
                <a:srgbClr val="000000"/>
              </a:solidFill>
              <a:latin typeface="Times New Roman" pitchFamily="16" charset="0"/>
              <a:cs typeface="Tahoma" charset="0"/>
            </a:endParaRPr>
          </a:p>
        </p:txBody>
      </p:sp>
      <p:sp>
        <p:nvSpPr>
          <p:cNvPr id="81923"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24"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191D32D1-1027-4DCC-B776-686819380E02}" type="slidenum">
              <a:rPr lang="en-US" smtClean="0">
                <a:solidFill>
                  <a:srgbClr val="000000"/>
                </a:solidFill>
                <a:latin typeface="Times New Roman" pitchFamily="16" charset="0"/>
                <a:cs typeface="Tahoma" charset="0"/>
              </a:rPr>
              <a:pPr eaLnBrk="1"/>
              <a:t>24</a:t>
            </a:fld>
            <a:endParaRPr lang="en-US" smtClean="0">
              <a:solidFill>
                <a:srgbClr val="000000"/>
              </a:solidFill>
              <a:latin typeface="Times New Roman" pitchFamily="16" charset="0"/>
              <a:cs typeface="Tahoma" charset="0"/>
            </a:endParaRPr>
          </a:p>
        </p:txBody>
      </p:sp>
      <p:sp>
        <p:nvSpPr>
          <p:cNvPr id="82947"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2948"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5352E55A-9DC6-42AA-855B-AE93BEC492B5}" type="slidenum">
              <a:rPr lang="en-US" smtClean="0">
                <a:solidFill>
                  <a:srgbClr val="000000"/>
                </a:solidFill>
                <a:latin typeface="Times New Roman" pitchFamily="16" charset="0"/>
                <a:cs typeface="Tahoma" charset="0"/>
              </a:rPr>
              <a:pPr eaLnBrk="1"/>
              <a:t>25</a:t>
            </a:fld>
            <a:endParaRPr lang="en-US" smtClean="0">
              <a:solidFill>
                <a:srgbClr val="000000"/>
              </a:solidFill>
              <a:latin typeface="Times New Roman" pitchFamily="16" charset="0"/>
              <a:cs typeface="Tahoma" charset="0"/>
            </a:endParaRPr>
          </a:p>
        </p:txBody>
      </p:sp>
      <p:sp>
        <p:nvSpPr>
          <p:cNvPr id="83971"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3972"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0ED40522-5E86-41B6-8803-E15F997266A4}" type="slidenum">
              <a:rPr lang="en-US" smtClean="0">
                <a:solidFill>
                  <a:srgbClr val="000000"/>
                </a:solidFill>
                <a:latin typeface="Times New Roman" pitchFamily="16" charset="0"/>
                <a:cs typeface="Tahoma" charset="0"/>
              </a:rPr>
              <a:pPr eaLnBrk="1"/>
              <a:t>26</a:t>
            </a:fld>
            <a:endParaRPr lang="en-US" smtClean="0">
              <a:solidFill>
                <a:srgbClr val="000000"/>
              </a:solidFill>
              <a:latin typeface="Times New Roman" pitchFamily="16" charset="0"/>
              <a:cs typeface="Tahoma" charset="0"/>
            </a:endParaRPr>
          </a:p>
        </p:txBody>
      </p:sp>
      <p:sp>
        <p:nvSpPr>
          <p:cNvPr id="84995"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4996"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45ABE0BC-1396-4636-9097-F0C7BA023079}" type="slidenum">
              <a:rPr lang="en-US" smtClean="0">
                <a:solidFill>
                  <a:srgbClr val="000000"/>
                </a:solidFill>
                <a:latin typeface="Times New Roman" pitchFamily="16" charset="0"/>
                <a:cs typeface="Tahoma" charset="0"/>
              </a:rPr>
              <a:pPr eaLnBrk="1"/>
              <a:t>27</a:t>
            </a:fld>
            <a:endParaRPr lang="en-US" smtClean="0">
              <a:solidFill>
                <a:srgbClr val="000000"/>
              </a:solidFill>
              <a:latin typeface="Times New Roman" pitchFamily="16" charset="0"/>
              <a:cs typeface="Tahoma" charset="0"/>
            </a:endParaRPr>
          </a:p>
        </p:txBody>
      </p:sp>
      <p:sp>
        <p:nvSpPr>
          <p:cNvPr id="86019"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6020"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C65C3329-A432-4544-92E4-05C8C5D83448}" type="slidenum">
              <a:rPr lang="en-US" smtClean="0">
                <a:solidFill>
                  <a:srgbClr val="000000"/>
                </a:solidFill>
                <a:latin typeface="Times New Roman" pitchFamily="16" charset="0"/>
                <a:cs typeface="Tahoma" charset="0"/>
              </a:rPr>
              <a:pPr eaLnBrk="1"/>
              <a:t>28</a:t>
            </a:fld>
            <a:endParaRPr lang="en-US" smtClean="0">
              <a:solidFill>
                <a:srgbClr val="000000"/>
              </a:solidFill>
              <a:latin typeface="Times New Roman" pitchFamily="16" charset="0"/>
              <a:cs typeface="Tahoma" charset="0"/>
            </a:endParaRPr>
          </a:p>
        </p:txBody>
      </p:sp>
      <p:sp>
        <p:nvSpPr>
          <p:cNvPr id="87043"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7044"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FB287790-AEF3-42CA-AF79-1C42362C5F14}" type="slidenum">
              <a:rPr lang="en-US" smtClean="0">
                <a:solidFill>
                  <a:srgbClr val="000000"/>
                </a:solidFill>
                <a:latin typeface="Times New Roman" pitchFamily="16" charset="0"/>
                <a:cs typeface="Tahoma" charset="0"/>
              </a:rPr>
              <a:pPr eaLnBrk="1"/>
              <a:t>29</a:t>
            </a:fld>
            <a:endParaRPr lang="en-US" smtClean="0">
              <a:solidFill>
                <a:srgbClr val="000000"/>
              </a:solidFill>
              <a:latin typeface="Times New Roman" pitchFamily="16" charset="0"/>
              <a:cs typeface="Tahoma" charset="0"/>
            </a:endParaRPr>
          </a:p>
        </p:txBody>
      </p:sp>
      <p:sp>
        <p:nvSpPr>
          <p:cNvPr id="88067"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8068"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76AC506C-D5B3-48EB-A3B7-8C488D173CDB}" type="slidenum">
              <a:rPr lang="en-US" smtClean="0">
                <a:solidFill>
                  <a:srgbClr val="000000"/>
                </a:solidFill>
                <a:latin typeface="Times New Roman" pitchFamily="16" charset="0"/>
                <a:cs typeface="Tahoma" charset="0"/>
              </a:rPr>
              <a:pPr eaLnBrk="1"/>
              <a:t>30</a:t>
            </a:fld>
            <a:endParaRPr lang="en-US" smtClean="0">
              <a:solidFill>
                <a:srgbClr val="000000"/>
              </a:solidFill>
              <a:latin typeface="Times New Roman" pitchFamily="16" charset="0"/>
              <a:cs typeface="Tahoma" charset="0"/>
            </a:endParaRPr>
          </a:p>
        </p:txBody>
      </p:sp>
      <p:sp>
        <p:nvSpPr>
          <p:cNvPr id="89091"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9092"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764D2845-E196-47A8-918B-B184A647B738}" type="slidenum">
              <a:rPr lang="en-US" smtClean="0">
                <a:solidFill>
                  <a:srgbClr val="000000"/>
                </a:solidFill>
                <a:latin typeface="Times New Roman" pitchFamily="16" charset="0"/>
                <a:cs typeface="Tahoma" charset="0"/>
              </a:rPr>
              <a:pPr eaLnBrk="1"/>
              <a:t>4</a:t>
            </a:fld>
            <a:endParaRPr lang="en-US" smtClean="0">
              <a:solidFill>
                <a:srgbClr val="000000"/>
              </a:solidFill>
              <a:latin typeface="Times New Roman" pitchFamily="16" charset="0"/>
              <a:cs typeface="Tahoma" charset="0"/>
            </a:endParaRPr>
          </a:p>
        </p:txBody>
      </p:sp>
      <p:sp>
        <p:nvSpPr>
          <p:cNvPr id="61443"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9B41558A-8B45-49D7-915B-F6BD569107E7}" type="slidenum">
              <a:rPr lang="en-US" smtClean="0">
                <a:solidFill>
                  <a:srgbClr val="000000"/>
                </a:solidFill>
                <a:latin typeface="Times New Roman" pitchFamily="16" charset="0"/>
                <a:cs typeface="Tahoma" charset="0"/>
              </a:rPr>
              <a:pPr eaLnBrk="1"/>
              <a:t>31</a:t>
            </a:fld>
            <a:endParaRPr lang="en-US" smtClean="0">
              <a:solidFill>
                <a:srgbClr val="000000"/>
              </a:solidFill>
              <a:latin typeface="Times New Roman" pitchFamily="16" charset="0"/>
              <a:cs typeface="Tahoma" charset="0"/>
            </a:endParaRPr>
          </a:p>
        </p:txBody>
      </p:sp>
      <p:sp>
        <p:nvSpPr>
          <p:cNvPr id="90115"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0116"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F9B81BF2-5129-4E63-9FC3-34E33682C99B}" type="slidenum">
              <a:rPr lang="en-US" smtClean="0">
                <a:solidFill>
                  <a:srgbClr val="000000"/>
                </a:solidFill>
                <a:latin typeface="Times New Roman" pitchFamily="16" charset="0"/>
                <a:cs typeface="Tahoma" charset="0"/>
              </a:rPr>
              <a:pPr eaLnBrk="1"/>
              <a:t>32</a:t>
            </a:fld>
            <a:endParaRPr lang="en-US" smtClean="0">
              <a:solidFill>
                <a:srgbClr val="000000"/>
              </a:solidFill>
              <a:latin typeface="Times New Roman" pitchFamily="16" charset="0"/>
              <a:cs typeface="Tahoma" charset="0"/>
            </a:endParaRPr>
          </a:p>
        </p:txBody>
      </p:sp>
      <p:sp>
        <p:nvSpPr>
          <p:cNvPr id="91139"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1140"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B43EF16C-343C-4724-85C7-C43285B4866C}" type="slidenum">
              <a:rPr lang="en-US" smtClean="0">
                <a:solidFill>
                  <a:srgbClr val="000000"/>
                </a:solidFill>
                <a:latin typeface="Times New Roman" pitchFamily="16" charset="0"/>
                <a:cs typeface="Tahoma" charset="0"/>
              </a:rPr>
              <a:pPr eaLnBrk="1"/>
              <a:t>33</a:t>
            </a:fld>
            <a:endParaRPr lang="en-US" smtClean="0">
              <a:solidFill>
                <a:srgbClr val="000000"/>
              </a:solidFill>
              <a:latin typeface="Times New Roman" pitchFamily="16" charset="0"/>
              <a:cs typeface="Tahoma" charset="0"/>
            </a:endParaRPr>
          </a:p>
        </p:txBody>
      </p:sp>
      <p:sp>
        <p:nvSpPr>
          <p:cNvPr id="92163"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64"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641535E3-C700-4E18-B095-2240E559DA2D}" type="slidenum">
              <a:rPr lang="en-US" smtClean="0">
                <a:solidFill>
                  <a:srgbClr val="000000"/>
                </a:solidFill>
                <a:latin typeface="Times New Roman" pitchFamily="16" charset="0"/>
                <a:cs typeface="Tahoma" charset="0"/>
              </a:rPr>
              <a:pPr eaLnBrk="1"/>
              <a:t>34</a:t>
            </a:fld>
            <a:endParaRPr lang="en-US" smtClean="0">
              <a:solidFill>
                <a:srgbClr val="000000"/>
              </a:solidFill>
              <a:latin typeface="Times New Roman" pitchFamily="16" charset="0"/>
              <a:cs typeface="Tahoma" charset="0"/>
            </a:endParaRPr>
          </a:p>
        </p:txBody>
      </p:sp>
      <p:sp>
        <p:nvSpPr>
          <p:cNvPr id="93187"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3188"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2894254C-138D-43E9-93FB-B3E8DB496451}" type="slidenum">
              <a:rPr lang="en-US" smtClean="0">
                <a:solidFill>
                  <a:srgbClr val="000000"/>
                </a:solidFill>
                <a:latin typeface="Times New Roman" pitchFamily="16" charset="0"/>
                <a:cs typeface="Tahoma" charset="0"/>
              </a:rPr>
              <a:pPr eaLnBrk="1"/>
              <a:t>35</a:t>
            </a:fld>
            <a:endParaRPr lang="en-US" smtClean="0">
              <a:solidFill>
                <a:srgbClr val="000000"/>
              </a:solidFill>
              <a:latin typeface="Times New Roman" pitchFamily="16" charset="0"/>
              <a:cs typeface="Tahoma" charset="0"/>
            </a:endParaRPr>
          </a:p>
        </p:txBody>
      </p:sp>
      <p:sp>
        <p:nvSpPr>
          <p:cNvPr id="94211"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4212"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8F010EA6-24C0-4692-B0C5-A9E9053BA535}" type="slidenum">
              <a:rPr lang="en-US" smtClean="0">
                <a:solidFill>
                  <a:srgbClr val="000000"/>
                </a:solidFill>
                <a:latin typeface="Times New Roman" pitchFamily="16" charset="0"/>
                <a:cs typeface="Tahoma" charset="0"/>
              </a:rPr>
              <a:pPr eaLnBrk="1"/>
              <a:t>36</a:t>
            </a:fld>
            <a:endParaRPr lang="en-US" smtClean="0">
              <a:solidFill>
                <a:srgbClr val="000000"/>
              </a:solidFill>
              <a:latin typeface="Times New Roman" pitchFamily="16" charset="0"/>
              <a:cs typeface="Tahoma" charset="0"/>
            </a:endParaRPr>
          </a:p>
        </p:txBody>
      </p:sp>
      <p:sp>
        <p:nvSpPr>
          <p:cNvPr id="95235"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5236"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6699E702-3331-454D-8154-3800A6C5D059}" type="slidenum">
              <a:rPr lang="en-US" smtClean="0">
                <a:solidFill>
                  <a:srgbClr val="000000"/>
                </a:solidFill>
                <a:latin typeface="Times New Roman" pitchFamily="16" charset="0"/>
                <a:cs typeface="Tahoma" charset="0"/>
              </a:rPr>
              <a:pPr eaLnBrk="1"/>
              <a:t>37</a:t>
            </a:fld>
            <a:endParaRPr lang="en-US" smtClean="0">
              <a:solidFill>
                <a:srgbClr val="000000"/>
              </a:solidFill>
              <a:latin typeface="Times New Roman" pitchFamily="16" charset="0"/>
              <a:cs typeface="Tahoma" charset="0"/>
            </a:endParaRPr>
          </a:p>
        </p:txBody>
      </p:sp>
      <p:sp>
        <p:nvSpPr>
          <p:cNvPr id="96259"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6260"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2FD904B3-5084-4003-AC5B-2E364A5625FA}" type="slidenum">
              <a:rPr lang="en-US" smtClean="0">
                <a:solidFill>
                  <a:srgbClr val="000000"/>
                </a:solidFill>
                <a:latin typeface="Times New Roman" pitchFamily="16" charset="0"/>
                <a:cs typeface="Tahoma" charset="0"/>
              </a:rPr>
              <a:pPr eaLnBrk="1"/>
              <a:t>38</a:t>
            </a:fld>
            <a:endParaRPr lang="en-US" smtClean="0">
              <a:solidFill>
                <a:srgbClr val="000000"/>
              </a:solidFill>
              <a:latin typeface="Times New Roman" pitchFamily="16" charset="0"/>
              <a:cs typeface="Tahoma" charset="0"/>
            </a:endParaRPr>
          </a:p>
        </p:txBody>
      </p:sp>
      <p:sp>
        <p:nvSpPr>
          <p:cNvPr id="97283"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7284"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BE2172D6-D520-4EBE-AAAE-92D8927D0A24}" type="slidenum">
              <a:rPr lang="en-US" smtClean="0">
                <a:solidFill>
                  <a:srgbClr val="000000"/>
                </a:solidFill>
                <a:latin typeface="Times New Roman" pitchFamily="16" charset="0"/>
                <a:cs typeface="Tahoma" charset="0"/>
              </a:rPr>
              <a:pPr eaLnBrk="1"/>
              <a:t>39</a:t>
            </a:fld>
            <a:endParaRPr lang="en-US" smtClean="0">
              <a:solidFill>
                <a:srgbClr val="000000"/>
              </a:solidFill>
              <a:latin typeface="Times New Roman" pitchFamily="16" charset="0"/>
              <a:cs typeface="Tahoma" charset="0"/>
            </a:endParaRPr>
          </a:p>
        </p:txBody>
      </p:sp>
      <p:sp>
        <p:nvSpPr>
          <p:cNvPr id="98307"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8308"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B4EF4F6B-F836-4B8C-B2AD-B8902D99EABA}" type="slidenum">
              <a:rPr lang="en-US" smtClean="0">
                <a:solidFill>
                  <a:srgbClr val="000000"/>
                </a:solidFill>
                <a:latin typeface="Times New Roman" pitchFamily="16" charset="0"/>
                <a:cs typeface="Tahoma" charset="0"/>
              </a:rPr>
              <a:pPr eaLnBrk="1"/>
              <a:t>40</a:t>
            </a:fld>
            <a:endParaRPr lang="en-US" smtClean="0">
              <a:solidFill>
                <a:srgbClr val="000000"/>
              </a:solidFill>
              <a:latin typeface="Times New Roman" pitchFamily="16" charset="0"/>
              <a:cs typeface="Tahoma" charset="0"/>
            </a:endParaRPr>
          </a:p>
        </p:txBody>
      </p:sp>
      <p:sp>
        <p:nvSpPr>
          <p:cNvPr id="99331"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9332"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1B9C6701-CE6A-4E59-B1CB-6F058EBB46B3}" type="slidenum">
              <a:rPr lang="en-US" smtClean="0">
                <a:solidFill>
                  <a:srgbClr val="000000"/>
                </a:solidFill>
                <a:latin typeface="Times New Roman" pitchFamily="16" charset="0"/>
                <a:cs typeface="Tahoma" charset="0"/>
              </a:rPr>
              <a:pPr eaLnBrk="1"/>
              <a:t>5</a:t>
            </a:fld>
            <a:endParaRPr lang="en-US" smtClean="0">
              <a:solidFill>
                <a:srgbClr val="000000"/>
              </a:solidFill>
              <a:latin typeface="Times New Roman" pitchFamily="16" charset="0"/>
              <a:cs typeface="Tahoma" charset="0"/>
            </a:endParaRPr>
          </a:p>
        </p:txBody>
      </p:sp>
      <p:sp>
        <p:nvSpPr>
          <p:cNvPr id="62467"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8"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E283E16E-EDEA-4FB5-B349-35AF36C21F99}" type="slidenum">
              <a:rPr lang="en-US" smtClean="0">
                <a:solidFill>
                  <a:srgbClr val="000000"/>
                </a:solidFill>
                <a:latin typeface="Times New Roman" pitchFamily="16" charset="0"/>
                <a:cs typeface="Tahoma" charset="0"/>
              </a:rPr>
              <a:pPr eaLnBrk="1"/>
              <a:t>41</a:t>
            </a:fld>
            <a:endParaRPr lang="en-US" smtClean="0">
              <a:solidFill>
                <a:srgbClr val="000000"/>
              </a:solidFill>
              <a:latin typeface="Times New Roman" pitchFamily="16" charset="0"/>
              <a:cs typeface="Tahoma" charset="0"/>
            </a:endParaRPr>
          </a:p>
        </p:txBody>
      </p:sp>
      <p:sp>
        <p:nvSpPr>
          <p:cNvPr id="100355"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0356"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8E29E639-B2CB-4EC0-9E2A-680A07FA7380}" type="slidenum">
              <a:rPr lang="en-US" smtClean="0">
                <a:solidFill>
                  <a:srgbClr val="000000"/>
                </a:solidFill>
                <a:latin typeface="Times New Roman" pitchFamily="16" charset="0"/>
                <a:cs typeface="Tahoma" charset="0"/>
              </a:rPr>
              <a:pPr eaLnBrk="1"/>
              <a:t>42</a:t>
            </a:fld>
            <a:endParaRPr lang="en-US" smtClean="0">
              <a:solidFill>
                <a:srgbClr val="000000"/>
              </a:solidFill>
              <a:latin typeface="Times New Roman" pitchFamily="16" charset="0"/>
              <a:cs typeface="Tahoma" charset="0"/>
            </a:endParaRPr>
          </a:p>
        </p:txBody>
      </p:sp>
      <p:sp>
        <p:nvSpPr>
          <p:cNvPr id="101379"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1380"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020858E9-6521-40B1-AED6-467B89A3483E}" type="slidenum">
              <a:rPr lang="en-US" smtClean="0">
                <a:solidFill>
                  <a:srgbClr val="000000"/>
                </a:solidFill>
                <a:latin typeface="Times New Roman" pitchFamily="16" charset="0"/>
                <a:cs typeface="Tahoma" charset="0"/>
              </a:rPr>
              <a:pPr eaLnBrk="1"/>
              <a:t>43</a:t>
            </a:fld>
            <a:endParaRPr lang="en-US" smtClean="0">
              <a:solidFill>
                <a:srgbClr val="000000"/>
              </a:solidFill>
              <a:latin typeface="Times New Roman" pitchFamily="16" charset="0"/>
              <a:cs typeface="Tahoma" charset="0"/>
            </a:endParaRPr>
          </a:p>
        </p:txBody>
      </p:sp>
      <p:sp>
        <p:nvSpPr>
          <p:cNvPr id="102403"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04"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F03E97A7-020B-4C0C-84C7-775C667768C8}" type="slidenum">
              <a:rPr lang="en-US" smtClean="0">
                <a:solidFill>
                  <a:srgbClr val="000000"/>
                </a:solidFill>
                <a:latin typeface="Times New Roman" pitchFamily="16" charset="0"/>
                <a:cs typeface="Tahoma" charset="0"/>
              </a:rPr>
              <a:pPr eaLnBrk="1"/>
              <a:t>44</a:t>
            </a:fld>
            <a:endParaRPr lang="en-US" smtClean="0">
              <a:solidFill>
                <a:srgbClr val="000000"/>
              </a:solidFill>
              <a:latin typeface="Times New Roman" pitchFamily="16" charset="0"/>
              <a:cs typeface="Tahoma" charset="0"/>
            </a:endParaRPr>
          </a:p>
        </p:txBody>
      </p:sp>
      <p:sp>
        <p:nvSpPr>
          <p:cNvPr id="103427"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3428"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9CA001D0-FF34-4949-81A9-B5C8D02687B3}" type="slidenum">
              <a:rPr lang="en-US" smtClean="0">
                <a:solidFill>
                  <a:srgbClr val="000000"/>
                </a:solidFill>
                <a:latin typeface="Times New Roman" pitchFamily="16" charset="0"/>
                <a:cs typeface="Tahoma" charset="0"/>
              </a:rPr>
              <a:pPr eaLnBrk="1"/>
              <a:t>45</a:t>
            </a:fld>
            <a:endParaRPr lang="en-US" smtClean="0">
              <a:solidFill>
                <a:srgbClr val="000000"/>
              </a:solidFill>
              <a:latin typeface="Times New Roman" pitchFamily="16" charset="0"/>
              <a:cs typeface="Tahoma" charset="0"/>
            </a:endParaRPr>
          </a:p>
        </p:txBody>
      </p:sp>
      <p:sp>
        <p:nvSpPr>
          <p:cNvPr id="104451"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4452"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916476CE-AD2C-4593-8032-D52DCE732ED0}" type="slidenum">
              <a:rPr lang="en-US" smtClean="0">
                <a:solidFill>
                  <a:srgbClr val="000000"/>
                </a:solidFill>
                <a:latin typeface="Times New Roman" pitchFamily="16" charset="0"/>
                <a:cs typeface="Tahoma" charset="0"/>
              </a:rPr>
              <a:pPr eaLnBrk="1"/>
              <a:t>46</a:t>
            </a:fld>
            <a:endParaRPr lang="en-US" smtClean="0">
              <a:solidFill>
                <a:srgbClr val="000000"/>
              </a:solidFill>
              <a:latin typeface="Times New Roman" pitchFamily="16" charset="0"/>
              <a:cs typeface="Tahoma" charset="0"/>
            </a:endParaRPr>
          </a:p>
        </p:txBody>
      </p:sp>
      <p:sp>
        <p:nvSpPr>
          <p:cNvPr id="105475"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5476"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7D57254E-6FD0-4FDD-9A44-949307C9D0D8}" type="slidenum">
              <a:rPr lang="en-US" smtClean="0">
                <a:solidFill>
                  <a:srgbClr val="000000"/>
                </a:solidFill>
                <a:latin typeface="Times New Roman" pitchFamily="16" charset="0"/>
                <a:cs typeface="Tahoma" charset="0"/>
              </a:rPr>
              <a:pPr eaLnBrk="1"/>
              <a:t>47</a:t>
            </a:fld>
            <a:endParaRPr lang="en-US" smtClean="0">
              <a:solidFill>
                <a:srgbClr val="000000"/>
              </a:solidFill>
              <a:latin typeface="Times New Roman" pitchFamily="16" charset="0"/>
              <a:cs typeface="Tahoma" charset="0"/>
            </a:endParaRPr>
          </a:p>
        </p:txBody>
      </p:sp>
      <p:sp>
        <p:nvSpPr>
          <p:cNvPr id="106499"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6500"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EF3FCE8C-C43D-497B-9256-BA9C613078CA}" type="slidenum">
              <a:rPr lang="en-US" smtClean="0">
                <a:solidFill>
                  <a:srgbClr val="000000"/>
                </a:solidFill>
                <a:latin typeface="Times New Roman" pitchFamily="16" charset="0"/>
                <a:cs typeface="Tahoma" charset="0"/>
              </a:rPr>
              <a:pPr eaLnBrk="1"/>
              <a:t>48</a:t>
            </a:fld>
            <a:endParaRPr lang="en-US" smtClean="0">
              <a:solidFill>
                <a:srgbClr val="000000"/>
              </a:solidFill>
              <a:latin typeface="Times New Roman" pitchFamily="16" charset="0"/>
              <a:cs typeface="Tahoma" charset="0"/>
            </a:endParaRPr>
          </a:p>
        </p:txBody>
      </p:sp>
      <p:sp>
        <p:nvSpPr>
          <p:cNvPr id="107523"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7524"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F1AE99C0-FBAE-4C42-A0FC-A1EA25C0705B}" type="slidenum">
              <a:rPr lang="en-US" smtClean="0">
                <a:solidFill>
                  <a:srgbClr val="000000"/>
                </a:solidFill>
                <a:latin typeface="Times New Roman" pitchFamily="16" charset="0"/>
                <a:cs typeface="Tahoma" charset="0"/>
              </a:rPr>
              <a:pPr eaLnBrk="1"/>
              <a:t>49</a:t>
            </a:fld>
            <a:endParaRPr lang="en-US" smtClean="0">
              <a:solidFill>
                <a:srgbClr val="000000"/>
              </a:solidFill>
              <a:latin typeface="Times New Roman" pitchFamily="16" charset="0"/>
              <a:cs typeface="Tahoma" charset="0"/>
            </a:endParaRPr>
          </a:p>
        </p:txBody>
      </p:sp>
      <p:sp>
        <p:nvSpPr>
          <p:cNvPr id="108547"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8548"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633C48DD-9295-434B-A861-FD58FC5F6B11}" type="slidenum">
              <a:rPr lang="en-US" smtClean="0">
                <a:solidFill>
                  <a:srgbClr val="000000"/>
                </a:solidFill>
                <a:latin typeface="Times New Roman" pitchFamily="16" charset="0"/>
                <a:cs typeface="Tahoma" charset="0"/>
              </a:rPr>
              <a:pPr eaLnBrk="1"/>
              <a:t>50</a:t>
            </a:fld>
            <a:endParaRPr lang="en-US" smtClean="0">
              <a:solidFill>
                <a:srgbClr val="000000"/>
              </a:solidFill>
              <a:latin typeface="Times New Roman" pitchFamily="16" charset="0"/>
              <a:cs typeface="Tahoma" charset="0"/>
            </a:endParaRPr>
          </a:p>
        </p:txBody>
      </p:sp>
      <p:sp>
        <p:nvSpPr>
          <p:cNvPr id="109571"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9572"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18C2B21D-BA40-40F2-8F30-3810E9F2122E}" type="slidenum">
              <a:rPr lang="en-US" smtClean="0">
                <a:solidFill>
                  <a:srgbClr val="000000"/>
                </a:solidFill>
                <a:latin typeface="Times New Roman" pitchFamily="16" charset="0"/>
                <a:cs typeface="Tahoma" charset="0"/>
              </a:rPr>
              <a:pPr eaLnBrk="1"/>
              <a:t>6</a:t>
            </a:fld>
            <a:endParaRPr lang="en-US" smtClean="0">
              <a:solidFill>
                <a:srgbClr val="000000"/>
              </a:solidFill>
              <a:latin typeface="Times New Roman" pitchFamily="16" charset="0"/>
              <a:cs typeface="Tahoma" charset="0"/>
            </a:endParaRPr>
          </a:p>
        </p:txBody>
      </p:sp>
      <p:sp>
        <p:nvSpPr>
          <p:cNvPr id="63491"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3492"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D50A1B5A-94A8-4C08-B431-E16CEC2E40EB}" type="slidenum">
              <a:rPr lang="en-US" smtClean="0">
                <a:solidFill>
                  <a:srgbClr val="000000"/>
                </a:solidFill>
                <a:latin typeface="Times New Roman" pitchFamily="16" charset="0"/>
                <a:cs typeface="Tahoma" charset="0"/>
              </a:rPr>
              <a:pPr eaLnBrk="1"/>
              <a:t>51</a:t>
            </a:fld>
            <a:endParaRPr lang="en-US" smtClean="0">
              <a:solidFill>
                <a:srgbClr val="000000"/>
              </a:solidFill>
              <a:latin typeface="Times New Roman" pitchFamily="16" charset="0"/>
              <a:cs typeface="Tahoma" charset="0"/>
            </a:endParaRPr>
          </a:p>
        </p:txBody>
      </p:sp>
      <p:sp>
        <p:nvSpPr>
          <p:cNvPr id="110595"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0596"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C53CBCC3-3CA0-4ED1-B16B-3F9F09329A90}" type="slidenum">
              <a:rPr lang="en-US" smtClean="0">
                <a:solidFill>
                  <a:srgbClr val="000000"/>
                </a:solidFill>
                <a:latin typeface="Times New Roman" pitchFamily="16" charset="0"/>
                <a:cs typeface="Tahoma" charset="0"/>
              </a:rPr>
              <a:pPr eaLnBrk="1"/>
              <a:t>7</a:t>
            </a:fld>
            <a:endParaRPr lang="en-US" smtClean="0">
              <a:solidFill>
                <a:srgbClr val="000000"/>
              </a:solidFill>
              <a:latin typeface="Times New Roman" pitchFamily="16" charset="0"/>
              <a:cs typeface="Tahoma" charset="0"/>
            </a:endParaRPr>
          </a:p>
        </p:txBody>
      </p:sp>
      <p:sp>
        <p:nvSpPr>
          <p:cNvPr id="64515"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6"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BAFC8EBD-E1DA-4C30-94F9-7942AA3DCCB2}" type="slidenum">
              <a:rPr lang="en-US" smtClean="0">
                <a:solidFill>
                  <a:srgbClr val="000000"/>
                </a:solidFill>
                <a:latin typeface="Times New Roman" pitchFamily="16" charset="0"/>
                <a:cs typeface="Tahoma" charset="0"/>
              </a:rPr>
              <a:pPr eaLnBrk="1"/>
              <a:t>8</a:t>
            </a:fld>
            <a:endParaRPr lang="en-US" smtClean="0">
              <a:solidFill>
                <a:srgbClr val="000000"/>
              </a:solidFill>
              <a:latin typeface="Times New Roman" pitchFamily="16" charset="0"/>
              <a:cs typeface="Tahoma" charset="0"/>
            </a:endParaRPr>
          </a:p>
        </p:txBody>
      </p:sp>
      <p:sp>
        <p:nvSpPr>
          <p:cNvPr id="65539"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40"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C234F67D-DFCE-4ABD-A2CA-65C393B80EEF}" type="slidenum">
              <a:rPr lang="en-US" smtClean="0">
                <a:solidFill>
                  <a:srgbClr val="000000"/>
                </a:solidFill>
                <a:latin typeface="Times New Roman" pitchFamily="16" charset="0"/>
                <a:cs typeface="Tahoma" charset="0"/>
              </a:rPr>
              <a:pPr eaLnBrk="1"/>
              <a:t>9</a:t>
            </a:fld>
            <a:endParaRPr lang="en-US" smtClean="0">
              <a:solidFill>
                <a:srgbClr val="000000"/>
              </a:solidFill>
              <a:latin typeface="Times New Roman" pitchFamily="16" charset="0"/>
              <a:cs typeface="Tahoma" charset="0"/>
            </a:endParaRPr>
          </a:p>
        </p:txBody>
      </p:sp>
      <p:sp>
        <p:nvSpPr>
          <p:cNvPr id="66563"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6564"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9"/>
          <p:cNvSpPr>
            <a:spLocks noGrp="1" noChangeArrowheads="1"/>
          </p:cNvSpPr>
          <p:nvPr>
            <p:ph type="sldNum" sz="quarter"/>
          </p:nvPr>
        </p:nvSpPr>
        <p:spPr>
          <a:noFill/>
        </p:spPr>
        <p:txBody>
          <a:bodyPr/>
          <a:lstStyle>
            <a:lvl1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a:fld id="{1FB69202-E66D-4E94-8FED-45654475B744}" type="slidenum">
              <a:rPr lang="en-US" smtClean="0">
                <a:solidFill>
                  <a:srgbClr val="000000"/>
                </a:solidFill>
                <a:latin typeface="Times New Roman" pitchFamily="16" charset="0"/>
                <a:cs typeface="Tahoma" charset="0"/>
              </a:rPr>
              <a:pPr eaLnBrk="1"/>
              <a:t>10</a:t>
            </a:fld>
            <a:endParaRPr lang="en-US" smtClean="0">
              <a:solidFill>
                <a:srgbClr val="000000"/>
              </a:solidFill>
              <a:latin typeface="Times New Roman" pitchFamily="16" charset="0"/>
              <a:cs typeface="Tahoma" charset="0"/>
            </a:endParaRPr>
          </a:p>
        </p:txBody>
      </p:sp>
      <p:sp>
        <p:nvSpPr>
          <p:cNvPr id="67587" name="Rectangle 1"/>
          <p:cNvSpPr>
            <a:spLocks noChangeArrowheads="1" noTextEdit="1"/>
          </p:cNvSpPr>
          <p:nvPr>
            <p:ph type="sldImg"/>
          </p:nvPr>
        </p:nvSpPr>
        <p:spPr>
          <a:xfrm>
            <a:off x="534988" y="763588"/>
            <a:ext cx="6700837"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7588" name="Rectangle 2"/>
          <p:cNvSpPr>
            <a:spLocks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3312"/>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6238"/>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97574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525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204788"/>
            <a:ext cx="2055812" cy="52816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4788"/>
            <a:ext cx="6015038" cy="5281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9139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503"/>
            <a:ext cx="7772400" cy="3430058"/>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3601561"/>
            <a:ext cx="6858000" cy="686012"/>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April 8, 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3635862"/>
            <a:ext cx="142876" cy="150922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36358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April 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86186"/>
            <a:ext cx="7772400" cy="3241882"/>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1504"/>
            <a:ext cx="7772400" cy="800347"/>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April 8, 2013</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181465"/>
            <a:ext cx="3291840" cy="33955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181465"/>
            <a:ext cx="3291840" cy="33955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April 8,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179940"/>
            <a:ext cx="3291840" cy="479970"/>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1695049"/>
            <a:ext cx="3291840" cy="288124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179940"/>
            <a:ext cx="3291840" cy="479970"/>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1695049"/>
            <a:ext cx="3291840" cy="288124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April 8, 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April 8, 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April 8, 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522"/>
            <a:ext cx="5111750" cy="336145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3" y="1200522"/>
            <a:ext cx="3008313" cy="3361457"/>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April 8,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31809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3635862"/>
            <a:ext cx="142876" cy="150922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3635862"/>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87573"/>
            <a:ext cx="8153400" cy="343006"/>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April 8,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3715897"/>
            <a:ext cx="8153400" cy="571676"/>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36358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April 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043"/>
            <a:ext cx="2057400" cy="438999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043"/>
            <a:ext cx="6019800" cy="43899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April 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6763"/>
            <a:ext cx="7772400" cy="10207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1225"/>
            <a:ext cx="7772400" cy="11255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98992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2" y="1203326"/>
            <a:ext cx="4035425"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7" y="1203326"/>
            <a:ext cx="4035425"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306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9"/>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0939"/>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950"/>
            <a:ext cx="4041775"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2341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31020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9961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9"/>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9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5"/>
            <a:ext cx="3008313" cy="3519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9114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2038"/>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7489"/>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56362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ChangeArrowheads="1"/>
          </p:cNvSpPr>
          <p:nvPr/>
        </p:nvSpPr>
        <p:spPr bwMode="auto">
          <a:xfrm>
            <a:off x="9001127" y="0"/>
            <a:ext cx="142875" cy="685800"/>
          </a:xfrm>
          <a:prstGeom prst="rect">
            <a:avLst/>
          </a:prstGeom>
          <a:solidFill>
            <a:srgbClr val="D1282E"/>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5" name="Rectangle 2"/>
          <p:cNvSpPr>
            <a:spLocks noChangeArrowheads="1"/>
          </p:cNvSpPr>
          <p:nvPr/>
        </p:nvSpPr>
        <p:spPr bwMode="auto">
          <a:xfrm>
            <a:off x="9001127" y="685800"/>
            <a:ext cx="142875" cy="4457700"/>
          </a:xfrm>
          <a:prstGeom prst="rect">
            <a:avLst/>
          </a:prstGeom>
          <a:solidFill>
            <a:srgbClr val="000000"/>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6" name="Rectangle 3"/>
          <p:cNvSpPr>
            <a:spLocks noGrp="1" noChangeArrowheads="1"/>
          </p:cNvSpPr>
          <p:nvPr>
            <p:ph type="title"/>
          </p:nvPr>
        </p:nvSpPr>
        <p:spPr bwMode="auto">
          <a:xfrm>
            <a:off x="457200" y="204789"/>
            <a:ext cx="8223250" cy="852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3077" name="Rectangle 4"/>
          <p:cNvSpPr>
            <a:spLocks noGrp="1" noChangeArrowheads="1"/>
          </p:cNvSpPr>
          <p:nvPr>
            <p:ph type="body" idx="1"/>
          </p:nvPr>
        </p:nvSpPr>
        <p:spPr bwMode="auto">
          <a:xfrm>
            <a:off x="457200" y="1203326"/>
            <a:ext cx="8223250" cy="428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8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2pPr>
      <a:lvl3pPr algn="ctr"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3pPr>
      <a:lvl4pPr algn="ctr"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4pPr>
      <a:lvl5pPr algn="ctr" defTabSz="457200"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charset="0"/>
          <a:cs typeface="Lucida Sans Unicode"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ea typeface="+mn-ea"/>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ea typeface="+mn-ea"/>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74"/>
            <a:ext cx="5791200" cy="1029018"/>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14857"/>
            <a:ext cx="7620000" cy="3281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630581"/>
            <a:ext cx="3429000" cy="228671"/>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April 8, 2013</a:t>
            </a:fld>
            <a:endParaRPr lang="en-US" dirty="0"/>
          </a:p>
        </p:txBody>
      </p:sp>
      <p:sp>
        <p:nvSpPr>
          <p:cNvPr id="5" name="Footer Placeholder 4"/>
          <p:cNvSpPr>
            <a:spLocks noGrp="1"/>
          </p:cNvSpPr>
          <p:nvPr>
            <p:ph type="ftr" sz="quarter" idx="3"/>
          </p:nvPr>
        </p:nvSpPr>
        <p:spPr>
          <a:xfrm>
            <a:off x="457200" y="4871160"/>
            <a:ext cx="3429000" cy="212949"/>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391692" y="4369889"/>
            <a:ext cx="987095"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1"/>
            <a:ext cx="142876" cy="1029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029019"/>
            <a:ext cx="142876" cy="411607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i="1" smtClean="0"/>
              <a:t>“Convicting </a:t>
            </a:r>
            <a:r>
              <a:rPr lang="en-US" sz="7200" i="1" dirty="0" smtClean="0"/>
              <a:t>Those Who Contradict”</a:t>
            </a:r>
            <a:endParaRPr lang="en-US" sz="7200" i="1" dirty="0"/>
          </a:p>
        </p:txBody>
      </p:sp>
      <p:sp>
        <p:nvSpPr>
          <p:cNvPr id="3" name="Subtitle 2"/>
          <p:cNvSpPr>
            <a:spLocks noGrp="1"/>
          </p:cNvSpPr>
          <p:nvPr>
            <p:ph type="subTitle" idx="1"/>
          </p:nvPr>
        </p:nvSpPr>
        <p:spPr/>
        <p:txBody>
          <a:bodyPr>
            <a:normAutofit lnSpcReduction="10000"/>
          </a:bodyPr>
          <a:lstStyle/>
          <a:p>
            <a:r>
              <a:rPr lang="en-US" dirty="0" smtClean="0"/>
              <a:t>Helping Saints Prepare to Answer and Persuade Those in Error</a:t>
            </a:r>
            <a:endParaRPr lang="en-US" dirty="0"/>
          </a:p>
        </p:txBody>
      </p:sp>
    </p:spTree>
    <p:extLst>
      <p:ext uri="{BB962C8B-B14F-4D97-AF65-F5344CB8AC3E}">
        <p14:creationId xmlns:p14="http://schemas.microsoft.com/office/powerpoint/2010/main" val="1885802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Later Events</a:t>
            </a:r>
          </a:p>
        </p:txBody>
      </p:sp>
      <p:sp>
        <p:nvSpPr>
          <p:cNvPr id="14338"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marL="342900" indent="-342900">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1847 – The majority of Mormons left Nauvoo with Brigham Young as their leader en route to Salt Lake City.</a:t>
            </a:r>
          </a:p>
          <a:p>
            <a:pPr marL="342900" indent="-342900">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1851 – The Pearl of Great Price was published.  Brigham Young appointed as governor of the Utah Territory.</a:t>
            </a:r>
          </a:p>
          <a:p>
            <a:pPr marL="342900" indent="-342900">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1876 – Brigham Young University founded.</a:t>
            </a:r>
          </a:p>
          <a:p>
            <a:pPr marL="342900" indent="-342900">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1890 – LDS President instructs Mormons to follow anti-polygamy laws.</a:t>
            </a:r>
          </a:p>
          <a:p>
            <a:pPr marL="342900" indent="-342900">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1967 – Egyptian papyri that were the basis for the Book of Abraham found in the New York Metropolitan Museum. Egyptologists translated these papyri and find that they bear no resemblance to the information in the Book of Abraham.</a:t>
            </a: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200" dirty="0">
              <a:solidFill>
                <a:srgbClr val="000000"/>
              </a:solidFill>
            </a:endParaRPr>
          </a:p>
        </p:txBody>
      </p:sp>
      <p:sp>
        <p:nvSpPr>
          <p:cNvPr id="13316"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250AC042-749E-4D36-875A-A3B5C9B074C4}"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10</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4338"/>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4338"/>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4338"/>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4338"/>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14338"/>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1433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4338">
                                            <p:txEl>
                                              <p:pRg st="1" end="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4338">
                                            <p:txEl>
                                              <p:pRg st="2" end="2"/>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4338">
                                            <p:txEl>
                                              <p:pRg st="3" end="3"/>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433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457200" y="1085850"/>
            <a:ext cx="7772400" cy="3240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7200" i="1" cap="all" dirty="0">
                <a:solidFill>
                  <a:srgbClr val="000000"/>
                </a:solidFill>
                <a:latin typeface="Arial Black" charset="0"/>
              </a:rPr>
              <a:t>Mormon Concept of God</a:t>
            </a:r>
          </a:p>
        </p:txBody>
      </p:sp>
      <p:sp>
        <p:nvSpPr>
          <p:cNvPr id="14339" name="Rectangle 2"/>
          <p:cNvSpPr>
            <a:spLocks noChangeArrowheads="1"/>
          </p:cNvSpPr>
          <p:nvPr/>
        </p:nvSpPr>
        <p:spPr bwMode="auto">
          <a:xfrm>
            <a:off x="457200" y="171450"/>
            <a:ext cx="77724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b"/>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cap="all">
                <a:solidFill>
                  <a:srgbClr val="D1282E"/>
                </a:solidFill>
                <a:latin typeface="Arial Black" charset="0"/>
              </a:rPr>
              <a:t>Mormonism</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Elohim – An Exalted Man</a:t>
            </a:r>
          </a:p>
        </p:txBody>
      </p:sp>
      <p:sp>
        <p:nvSpPr>
          <p:cNvPr id="16386"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marL="342900" indent="-342900" hangingPunct="1">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rPr>
              <a:t>The Mormon view of God is one of the more radical departures from the Truth revealed in God's word.   </a:t>
            </a:r>
          </a:p>
          <a:p>
            <a:pPr marL="342900" indent="-342900" hangingPunct="1">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rPr>
              <a:t>Most Mormons hold the following basic belief's regarding God:</a:t>
            </a:r>
          </a:p>
          <a:p>
            <a:pPr marL="1085850" lvl="1" indent="-342900" hangingPunct="1">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rPr>
              <a:t>He is not the only God</a:t>
            </a:r>
          </a:p>
          <a:p>
            <a:pPr marL="1085850" lvl="1" indent="-342900" hangingPunct="1">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rPr>
              <a:t>God has a physical body</a:t>
            </a:r>
          </a:p>
          <a:p>
            <a:pPr marL="1085850" lvl="1" indent="-342900" hangingPunct="1">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rPr>
              <a:t>He was once a man, but has progressed to Godhood</a:t>
            </a:r>
          </a:p>
          <a:p>
            <a:pPr marL="1085850" lvl="1" indent="-342900" hangingPunct="1">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rPr>
              <a:t>He did not create the universe from nothing, but rather from eternally existent matter</a:t>
            </a: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200" dirty="0">
              <a:solidFill>
                <a:srgbClr val="000000"/>
              </a:solidFill>
            </a:endParaRPr>
          </a:p>
        </p:txBody>
      </p:sp>
      <p:sp>
        <p:nvSpPr>
          <p:cNvPr id="15364"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98CD1D6E-4C7A-4772-8C0A-714E15F7C33D}"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12</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6386"/>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6386"/>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6386"/>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6386"/>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16386"/>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1638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6386">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6386">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638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Elohim – An Exalted Man</a:t>
            </a:r>
          </a:p>
        </p:txBody>
      </p:sp>
      <p:sp>
        <p:nvSpPr>
          <p:cNvPr id="17410"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u="sng">
                <a:solidFill>
                  <a:srgbClr val="000000"/>
                </a:solidFill>
              </a:rPr>
              <a:t>Position documented</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i="1">
                <a:solidFill>
                  <a:srgbClr val="000000"/>
                </a:solidFill>
              </a:rPr>
              <a:t>“If we should take a million worlds like this and number their particles, we should find that there are more gods than particles of matter in those worlds.” --Orson Pratt (Apostle), Journal of Discourses, Vol.2, p.345</a:t>
            </a:r>
          </a:p>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i="1">
                <a:solidFill>
                  <a:srgbClr val="000000"/>
                </a:solidFill>
              </a:rPr>
              <a:t>“… you have got to learn how to be Gods yourselves, and to be kings and priests to God, the same as all Gods have done before you…To inherit the same power, the same glory, and the same exaltation, until you arrive at the station of a God and ascend the throne of eternal power, the same as those who have gone before.” – Joseph Smith Jr. (Journal of Discourses 6:4)</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i="1">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i="1">
              <a:solidFill>
                <a:srgbClr val="000000"/>
              </a:solidFill>
            </a:endParaRPr>
          </a:p>
        </p:txBody>
      </p:sp>
      <p:sp>
        <p:nvSpPr>
          <p:cNvPr id="16388"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E3FFC243-E918-4BD8-AE17-666AB5AD42EA}"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13</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7410"/>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7410"/>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7410"/>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7410"/>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17410"/>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1741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74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Elohim – An Exalted Man</a:t>
            </a:r>
          </a:p>
        </p:txBody>
      </p:sp>
      <p:sp>
        <p:nvSpPr>
          <p:cNvPr id="2"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u="sng" dirty="0">
                <a:solidFill>
                  <a:srgbClr val="000000"/>
                </a:solidFill>
              </a:rPr>
              <a:t>Proof texts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rgbClr val="C00000"/>
                </a:solidFill>
              </a:rPr>
              <a:t>Psalm 82 </a:t>
            </a:r>
            <a:r>
              <a:rPr lang="en-GB" sz="2200" dirty="0">
                <a:solidFill>
                  <a:srgbClr val="000000"/>
                </a:solidFill>
              </a:rPr>
              <a:t>– The use of </a:t>
            </a:r>
            <a:r>
              <a:rPr lang="en-GB" sz="2200" dirty="0" err="1">
                <a:solidFill>
                  <a:srgbClr val="000000"/>
                </a:solidFill>
              </a:rPr>
              <a:t>elohim</a:t>
            </a:r>
            <a:r>
              <a:rPr lang="en-GB" sz="2200" dirty="0">
                <a:solidFill>
                  <a:srgbClr val="000000"/>
                </a:solidFill>
              </a:rPr>
              <a:t>, translated gods in this passage is taken to be proof that there are in fact other gods.  </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rgbClr val="000000"/>
                </a:solidFill>
              </a:rPr>
              <a:t>These “mighty ones” are judges </a:t>
            </a:r>
            <a:r>
              <a:rPr lang="en-GB" sz="2200" dirty="0">
                <a:solidFill>
                  <a:srgbClr val="C00000"/>
                </a:solidFill>
              </a:rPr>
              <a:t>82:1-2</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rgbClr val="000000"/>
                </a:solidFill>
              </a:rPr>
              <a:t>They are unjust in their judgment </a:t>
            </a:r>
            <a:r>
              <a:rPr lang="en-GB" sz="2200" dirty="0">
                <a:solidFill>
                  <a:srgbClr val="C00000"/>
                </a:solidFill>
              </a:rPr>
              <a:t>82:2-3</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rgbClr val="000000"/>
                </a:solidFill>
              </a:rPr>
              <a:t>For whom do they judge?  The poor, fatherless, afflicted and needy.  </a:t>
            </a:r>
            <a:r>
              <a:rPr lang="en-GB" sz="2200" dirty="0">
                <a:solidFill>
                  <a:srgbClr val="C00000"/>
                </a:solidFill>
              </a:rPr>
              <a:t>82:3-4</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rgbClr val="000000"/>
                </a:solidFill>
              </a:rPr>
              <a:t>But who are they?  </a:t>
            </a:r>
            <a:r>
              <a:rPr lang="en-GB" sz="2200" dirty="0">
                <a:solidFill>
                  <a:srgbClr val="C00000"/>
                </a:solidFill>
              </a:rPr>
              <a:t>John 10:34-35 </a:t>
            </a:r>
            <a:r>
              <a:rPr lang="en-GB" sz="2200" dirty="0">
                <a:solidFill>
                  <a:srgbClr val="000000"/>
                </a:solidFill>
              </a:rPr>
              <a:t>– Those to whom the law was given.  These are leaders and judges among the Jews.</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200" dirty="0">
              <a:solidFill>
                <a:srgbClr val="000000"/>
              </a:solidFill>
            </a:endParaRPr>
          </a:p>
        </p:txBody>
      </p:sp>
      <p:sp>
        <p:nvSpPr>
          <p:cNvPr id="17412"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57224FC7-D411-4E0A-BDC4-B5EB3F977A6A}"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14</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2"/>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Elohim – An Exalted Man</a:t>
            </a:r>
          </a:p>
        </p:txBody>
      </p:sp>
      <p:sp>
        <p:nvSpPr>
          <p:cNvPr id="2"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u="sng" dirty="0">
                <a:solidFill>
                  <a:srgbClr val="000000"/>
                </a:solidFill>
              </a:rPr>
              <a:t>Proof texts – </a:t>
            </a:r>
            <a:r>
              <a:rPr lang="en-GB" sz="2200" u="sng" dirty="0">
                <a:solidFill>
                  <a:srgbClr val="C00000"/>
                </a:solidFill>
              </a:rPr>
              <a:t>Psalm 82</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chemeClr val="tx1"/>
                </a:solidFill>
              </a:rPr>
              <a:t>These ‘gods’ do not fit the Mormon teaching at all:</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“The only God with whom we have to do.” --Brigham Young, Journal of Discourses 1:50-51</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rgbClr val="000000"/>
                </a:solidFill>
              </a:rPr>
              <a:t>They will die </a:t>
            </a:r>
            <a:r>
              <a:rPr lang="en-GB" sz="2200" dirty="0">
                <a:solidFill>
                  <a:srgbClr val="C00000"/>
                </a:solidFill>
              </a:rPr>
              <a:t>82:7</a:t>
            </a:r>
          </a:p>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rgbClr val="000000"/>
                </a:solidFill>
              </a:rPr>
              <a:t>Judges and Leaders act on God’s behalf: </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rgbClr val="C00000"/>
                </a:solidFill>
              </a:rPr>
              <a:t>Romans 13:1-4 </a:t>
            </a:r>
            <a:r>
              <a:rPr lang="en-GB" sz="2200" dirty="0">
                <a:solidFill>
                  <a:srgbClr val="000000"/>
                </a:solidFill>
              </a:rPr>
              <a:t>– Rulers are “God’s minister”</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rgbClr val="C00000"/>
                </a:solidFill>
              </a:rPr>
              <a:t>2</a:t>
            </a:r>
            <a:r>
              <a:rPr lang="en-GB" sz="2200" baseline="30000" dirty="0">
                <a:solidFill>
                  <a:srgbClr val="C00000"/>
                </a:solidFill>
              </a:rPr>
              <a:t>nd</a:t>
            </a:r>
            <a:r>
              <a:rPr lang="en-GB" sz="2200" dirty="0">
                <a:solidFill>
                  <a:srgbClr val="C00000"/>
                </a:solidFill>
              </a:rPr>
              <a:t> Chronicles 19:5-7 </a:t>
            </a:r>
            <a:r>
              <a:rPr lang="en-GB" sz="2200" dirty="0">
                <a:solidFill>
                  <a:schemeClr val="tx1"/>
                </a:solidFill>
              </a:rPr>
              <a:t>– Judging on God’s behalf</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rgbClr val="C00000"/>
                </a:solidFill>
              </a:rPr>
              <a:t>Exodus 4:16 </a:t>
            </a:r>
            <a:r>
              <a:rPr lang="en-GB" sz="2200" dirty="0">
                <a:solidFill>
                  <a:srgbClr val="000000"/>
                </a:solidFill>
              </a:rPr>
              <a:t>– “You shall be to him as God.”</a:t>
            </a:r>
          </a:p>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rgbClr val="000000"/>
                </a:solidFill>
              </a:rPr>
              <a:t>No Possibility of Other Gods: </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C00000"/>
                </a:solidFill>
              </a:rPr>
              <a:t>Isaiah 43:10 </a:t>
            </a:r>
            <a:r>
              <a:rPr lang="en-US" sz="2200" dirty="0">
                <a:solidFill>
                  <a:srgbClr val="000000"/>
                </a:solidFill>
              </a:rPr>
              <a:t>- No God formed before or after</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C00000"/>
                </a:solidFill>
              </a:rPr>
              <a:t>Isaiah 44:6,8 </a:t>
            </a:r>
            <a:r>
              <a:rPr lang="en-US" sz="2200" dirty="0">
                <a:solidFill>
                  <a:srgbClr val="000000"/>
                </a:solidFill>
              </a:rPr>
              <a:t>– “Beside Me there is no God.”</a:t>
            </a:r>
            <a:endParaRPr lang="en-GB" sz="2200" dirty="0">
              <a:solidFill>
                <a:srgbClr val="000000"/>
              </a:solidFill>
            </a:endParaRP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200" dirty="0">
              <a:solidFill>
                <a:srgbClr val="000000"/>
              </a:solidFill>
            </a:endParaRPr>
          </a:p>
        </p:txBody>
      </p:sp>
      <p:sp>
        <p:nvSpPr>
          <p:cNvPr id="18436"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58374B38-2B75-48EC-9170-61469F720588}"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15</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2"/>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Elohim – An Exalted Man</a:t>
            </a:r>
          </a:p>
        </p:txBody>
      </p:sp>
      <p:sp>
        <p:nvSpPr>
          <p:cNvPr id="2"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u="sng" dirty="0">
                <a:solidFill>
                  <a:srgbClr val="000000"/>
                </a:solidFill>
              </a:rPr>
              <a:t>Proof texts</a:t>
            </a:r>
          </a:p>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rgbClr val="C00000"/>
                </a:solidFill>
              </a:rPr>
              <a:t>Genesis 11:7 </a:t>
            </a:r>
            <a:r>
              <a:rPr lang="en-GB" sz="2200" dirty="0">
                <a:solidFill>
                  <a:srgbClr val="000000"/>
                </a:solidFill>
              </a:rPr>
              <a:t>– Use of the plural 'us' is understood by Mormons to be proof of multiple Gods. Even though we may explain that just as at the creation, The Father, the Son and the Holy Spirit are acting together here, Mormons still see this as proof of their doctrine, since they believe that these are three </a:t>
            </a:r>
            <a:r>
              <a:rPr lang="en-GB" sz="2200" u="sng" dirty="0">
                <a:solidFill>
                  <a:srgbClr val="000000"/>
                </a:solidFill>
              </a:rPr>
              <a:t>separate</a:t>
            </a:r>
            <a:r>
              <a:rPr lang="en-GB" sz="2200" dirty="0">
                <a:solidFill>
                  <a:srgbClr val="000000"/>
                </a:solidFill>
              </a:rPr>
              <a:t> Gods.  </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rgbClr val="C00000"/>
                </a:solidFill>
              </a:rPr>
              <a:t>Deuteronomy 6:4 </a:t>
            </a:r>
            <a:r>
              <a:rPr lang="en-GB" sz="2200" dirty="0">
                <a:solidFill>
                  <a:srgbClr val="000000"/>
                </a:solidFill>
              </a:rPr>
              <a:t>excludes this as a possibility.  The Father, the Son and the Holy Spirit comprise one God.</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rgbClr val="C00000"/>
                </a:solidFill>
              </a:rPr>
              <a:t>1</a:t>
            </a:r>
            <a:r>
              <a:rPr lang="en-GB" sz="2200" baseline="30000" dirty="0">
                <a:solidFill>
                  <a:srgbClr val="C00000"/>
                </a:solidFill>
              </a:rPr>
              <a:t>st</a:t>
            </a:r>
            <a:r>
              <a:rPr lang="en-GB" sz="2200" dirty="0">
                <a:solidFill>
                  <a:srgbClr val="C00000"/>
                </a:solidFill>
              </a:rPr>
              <a:t> John 5:7 </a:t>
            </a:r>
            <a:r>
              <a:rPr lang="en-GB" sz="2200" dirty="0">
                <a:solidFill>
                  <a:schemeClr val="tx1"/>
                </a:solidFill>
              </a:rPr>
              <a:t>- </a:t>
            </a:r>
            <a:r>
              <a:rPr lang="en-GB" sz="2200" dirty="0">
                <a:solidFill>
                  <a:srgbClr val="000000"/>
                </a:solidFill>
              </a:rPr>
              <a:t>Although it may be hard for man to grasp, and though each person of the Godhead is distinct, there is only one God.</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2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000" dirty="0">
              <a:solidFill>
                <a:srgbClr val="000000"/>
              </a:solidFill>
            </a:endParaRP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000" dirty="0">
              <a:solidFill>
                <a:srgbClr val="000000"/>
              </a:solidFill>
            </a:endParaRPr>
          </a:p>
        </p:txBody>
      </p:sp>
      <p:sp>
        <p:nvSpPr>
          <p:cNvPr id="19460"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024BA17E-BC55-480A-8815-70CA75291AB5}"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16</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2"/>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Elohim – An Exalted Man</a:t>
            </a:r>
          </a:p>
        </p:txBody>
      </p:sp>
      <p:sp>
        <p:nvSpPr>
          <p:cNvPr id="2"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u="sng" dirty="0">
                <a:solidFill>
                  <a:srgbClr val="000000"/>
                </a:solidFill>
              </a:rPr>
              <a:t>Proof texts</a:t>
            </a:r>
          </a:p>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rgbClr val="C00000"/>
                </a:solidFill>
              </a:rPr>
              <a:t>Matthew 3:16-17 </a:t>
            </a:r>
            <a:r>
              <a:rPr lang="en-GB" sz="2200" dirty="0">
                <a:solidFill>
                  <a:srgbClr val="000000"/>
                </a:solidFill>
              </a:rPr>
              <a:t>– Since all three of members of the Godhead are present in different capacities, Mormons use this passage to show that there are actually three distinct Gods. </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chemeClr val="tx1"/>
                </a:solidFill>
              </a:rPr>
              <a:t>“Straw man” alert – </a:t>
            </a:r>
            <a:r>
              <a:rPr lang="en-GB" sz="2200" dirty="0">
                <a:solidFill>
                  <a:srgbClr val="000000"/>
                </a:solidFill>
              </a:rPr>
              <a:t>Mormons are likely attempting to get us to defend a concept called modalism.   Don’t take the bait.</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rgbClr val="C00000"/>
                </a:solidFill>
              </a:rPr>
              <a:t>1</a:t>
            </a:r>
            <a:r>
              <a:rPr lang="en-GB" sz="2200" baseline="30000" dirty="0">
                <a:solidFill>
                  <a:srgbClr val="C00000"/>
                </a:solidFill>
              </a:rPr>
              <a:t>st</a:t>
            </a:r>
            <a:r>
              <a:rPr lang="en-GB" sz="2200" dirty="0">
                <a:solidFill>
                  <a:srgbClr val="C00000"/>
                </a:solidFill>
              </a:rPr>
              <a:t> John 5:7 </a:t>
            </a:r>
            <a:r>
              <a:rPr lang="en-GB" sz="2200" dirty="0">
                <a:solidFill>
                  <a:schemeClr val="tx1"/>
                </a:solidFill>
              </a:rPr>
              <a:t>is sufficient explanation of the nature of God.</a:t>
            </a:r>
            <a:endParaRPr lang="en-GB" sz="2200" dirty="0">
              <a:solidFill>
                <a:srgbClr val="000000"/>
              </a:solidFill>
            </a:endParaRP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2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2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000" dirty="0">
              <a:solidFill>
                <a:srgbClr val="000000"/>
              </a:solidFill>
            </a:endParaRP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000" dirty="0">
              <a:solidFill>
                <a:srgbClr val="000000"/>
              </a:solidFill>
            </a:endParaRPr>
          </a:p>
        </p:txBody>
      </p:sp>
      <p:sp>
        <p:nvSpPr>
          <p:cNvPr id="20484"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E55D8D80-7247-416D-ACB0-4918E04CBBA2}"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17</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2"/>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Elohim – An Exalted Man</a:t>
            </a:r>
          </a:p>
        </p:txBody>
      </p:sp>
      <p:sp>
        <p:nvSpPr>
          <p:cNvPr id="20482"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u="sng" dirty="0">
                <a:solidFill>
                  <a:srgbClr val="000000"/>
                </a:solidFill>
              </a:rPr>
              <a:t>Proof texts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dirty="0">
                <a:solidFill>
                  <a:srgbClr val="C00000"/>
                </a:solidFill>
              </a:rPr>
              <a:t>1</a:t>
            </a:r>
            <a:r>
              <a:rPr lang="en-GB" sz="2200" baseline="30000" dirty="0">
                <a:solidFill>
                  <a:srgbClr val="C00000"/>
                </a:solidFill>
              </a:rPr>
              <a:t>st</a:t>
            </a:r>
            <a:r>
              <a:rPr lang="en-GB" sz="2200" dirty="0">
                <a:solidFill>
                  <a:srgbClr val="C00000"/>
                </a:solidFill>
              </a:rPr>
              <a:t> Corinthians 8:5 </a:t>
            </a:r>
            <a:r>
              <a:rPr lang="en-GB" sz="2200" dirty="0">
                <a:solidFill>
                  <a:srgbClr val="000000"/>
                </a:solidFill>
              </a:rPr>
              <a:t>– </a:t>
            </a:r>
            <a:r>
              <a:rPr lang="en-US" sz="2200" dirty="0">
                <a:solidFill>
                  <a:srgbClr val="000000"/>
                </a:solidFill>
              </a:rPr>
              <a:t>This passage states, “...there are many gods...”  Surely this proves their doctrine to be true?  </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C00000"/>
                </a:solidFill>
              </a:rPr>
              <a:t>8:4</a:t>
            </a:r>
            <a:r>
              <a:rPr lang="en-US" sz="2200" dirty="0">
                <a:solidFill>
                  <a:srgbClr val="000000"/>
                </a:solidFill>
              </a:rPr>
              <a:t> - “there is no other God but one.”  </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Mormons </a:t>
            </a:r>
            <a:r>
              <a:rPr lang="en-US" sz="2200" dirty="0">
                <a:solidFill>
                  <a:srgbClr val="000000"/>
                </a:solidFill>
              </a:rPr>
              <a:t>may </a:t>
            </a:r>
            <a:r>
              <a:rPr lang="en-US" sz="2200" dirty="0">
                <a:solidFill>
                  <a:srgbClr val="000000"/>
                </a:solidFill>
              </a:rPr>
              <a:t>counter by using the expression in verse 6, “for us there is one God” to show that although there are many gods, we have only one God with whom we have to do.  </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Context </a:t>
            </a:r>
            <a:r>
              <a:rPr lang="en-US" sz="2200" dirty="0">
                <a:solidFill>
                  <a:srgbClr val="000000"/>
                </a:solidFill>
              </a:rPr>
              <a:t>shows </a:t>
            </a:r>
            <a:r>
              <a:rPr lang="en-US" sz="2200" dirty="0">
                <a:solidFill>
                  <a:srgbClr val="C00000"/>
                </a:solidFill>
              </a:rPr>
              <a:t>(verses 1,4,7) </a:t>
            </a:r>
            <a:r>
              <a:rPr lang="en-US" sz="2200" dirty="0">
                <a:solidFill>
                  <a:srgbClr val="000000"/>
                </a:solidFill>
              </a:rPr>
              <a:t>that the 'many gods' of verse 5 are the </a:t>
            </a:r>
            <a:r>
              <a:rPr lang="en-US" sz="2200" dirty="0">
                <a:solidFill>
                  <a:srgbClr val="000000"/>
                </a:solidFill>
              </a:rPr>
              <a:t>idols </a:t>
            </a:r>
            <a:r>
              <a:rPr lang="en-US" sz="2200" dirty="0">
                <a:solidFill>
                  <a:srgbClr val="000000"/>
                </a:solidFill>
              </a:rPr>
              <a:t>worshiped by those who are spiritually ignorant.  Again, </a:t>
            </a:r>
            <a:r>
              <a:rPr lang="en-US" sz="2200" dirty="0">
                <a:solidFill>
                  <a:srgbClr val="C00000"/>
                </a:solidFill>
              </a:rPr>
              <a:t>Isaiah 44:8 </a:t>
            </a:r>
            <a:r>
              <a:rPr lang="en-US" sz="2200" dirty="0">
                <a:solidFill>
                  <a:srgbClr val="000000"/>
                </a:solidFill>
              </a:rPr>
              <a:t>makes it clear that there is no possibility of other Gods.</a:t>
            </a:r>
            <a:endParaRPr lang="en-GB" sz="2000" dirty="0">
              <a:solidFill>
                <a:srgbClr val="000000"/>
              </a:solidFill>
            </a:endParaRP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000" dirty="0">
              <a:solidFill>
                <a:srgbClr val="000000"/>
              </a:solidFill>
            </a:endParaRPr>
          </a:p>
        </p:txBody>
      </p:sp>
      <p:sp>
        <p:nvSpPr>
          <p:cNvPr id="22532"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867B717D-3BF1-4F82-B067-9F9D63352921}"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18</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0482"/>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0482"/>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0482"/>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0482"/>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20482"/>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048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0482">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0482">
                                            <p:txEl>
                                              <p:pRg st="3" end="3"/>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048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Elohim – An Exalted Man</a:t>
            </a:r>
          </a:p>
        </p:txBody>
      </p:sp>
      <p:sp>
        <p:nvSpPr>
          <p:cNvPr id="25602"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u="sng">
                <a:solidFill>
                  <a:srgbClr val="000000"/>
                </a:solidFill>
              </a:rPr>
              <a:t>God Has A  Physical Body</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u="sng">
                <a:solidFill>
                  <a:srgbClr val="000000"/>
                </a:solidFill>
              </a:rPr>
              <a:t>Position documented</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i="1">
                <a:solidFill>
                  <a:srgbClr val="000000"/>
                </a:solidFill>
              </a:rPr>
              <a:t>“That there is a God in heaven who is infinite and eternal; who has a body of flesh and bones as tangible as man's, and who is in fact a resurrected, glorified, perfected and exalted Man...” --Bruce McConkie (Apostle), The Mortal Messiah, p.21</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i="1">
                <a:solidFill>
                  <a:srgbClr val="000000"/>
                </a:solidFill>
              </a:rPr>
              <a:t> </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i="1">
                <a:solidFill>
                  <a:srgbClr val="000000"/>
                </a:solidFill>
              </a:rPr>
              <a:t>“The Father has a body of flesh and bones as tangible as man’s…”</a:t>
            </a:r>
            <a:r>
              <a:rPr lang="en-US" sz="2200">
                <a:solidFill>
                  <a:srgbClr val="000000"/>
                </a:solidFill>
              </a:rPr>
              <a:t> D&amp;C 130:22</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000" u="sng">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a:solidFill>
                <a:srgbClr val="000000"/>
              </a:solidFill>
            </a:endParaRP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a:solidFill>
                <a:srgbClr val="000000"/>
              </a:solidFill>
            </a:endParaRPr>
          </a:p>
        </p:txBody>
      </p:sp>
      <p:sp>
        <p:nvSpPr>
          <p:cNvPr id="23556"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765DD112-5D98-4B9F-B00E-B5A53FBBC1FB}"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19</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5602"/>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5602"/>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5602"/>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5602"/>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25602"/>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560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560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ChangeArrowheads="1"/>
          </p:cNvSpPr>
          <p:nvPr/>
        </p:nvSpPr>
        <p:spPr bwMode="auto">
          <a:xfrm>
            <a:off x="457200" y="1085850"/>
            <a:ext cx="8047038" cy="3240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8000" i="1" cap="all" dirty="0">
                <a:solidFill>
                  <a:srgbClr val="000000"/>
                </a:solidFill>
                <a:latin typeface="Arial Black" charset="0"/>
              </a:rPr>
              <a:t>Mormonism</a:t>
            </a:r>
          </a:p>
        </p:txBody>
      </p:sp>
      <p:sp>
        <p:nvSpPr>
          <p:cNvPr id="5123" name="Rectangle 2"/>
          <p:cNvSpPr>
            <a:spLocks noChangeArrowheads="1"/>
          </p:cNvSpPr>
          <p:nvPr/>
        </p:nvSpPr>
        <p:spPr bwMode="auto">
          <a:xfrm>
            <a:off x="457200" y="171450"/>
            <a:ext cx="77724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b"/>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cap="all" dirty="0">
                <a:solidFill>
                  <a:srgbClr val="D1282E"/>
                </a:solidFill>
                <a:latin typeface="Arial Black" charset="0"/>
              </a:rPr>
              <a:t>Section #8</a:t>
            </a:r>
          </a:p>
        </p:txBody>
      </p:sp>
      <p:sp>
        <p:nvSpPr>
          <p:cNvPr id="5124"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B5C5AC2F-5BD4-457D-AF4B-B52BF490703C}"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2</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C00000"/>
                </a:solidFill>
                <a:latin typeface="Arial Black" charset="0"/>
              </a:rPr>
              <a:t>Elohim</a:t>
            </a:r>
            <a:r>
              <a:rPr lang="en-US" sz="3600">
                <a:solidFill>
                  <a:srgbClr val="D1282E"/>
                </a:solidFill>
                <a:latin typeface="Arial Black" charset="0"/>
              </a:rPr>
              <a:t> – An Exalted Man</a:t>
            </a:r>
          </a:p>
        </p:txBody>
      </p:sp>
      <p:sp>
        <p:nvSpPr>
          <p:cNvPr id="26626"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u="sng" dirty="0">
                <a:solidFill>
                  <a:srgbClr val="000000"/>
                </a:solidFill>
              </a:rPr>
              <a:t>God Has A  Physical Body</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u="sng" dirty="0">
                <a:solidFill>
                  <a:srgbClr val="000000"/>
                </a:solidFill>
              </a:rPr>
              <a:t>Proof texts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C00000"/>
                </a:solidFill>
              </a:rPr>
              <a:t>Genesis 1:26-27</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	“Let Us make man in Our image,...”  Mormons take this to mean that God made man physically in his own image</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 They deny that this could be referring to the fact that, unlike the animals just created, man was created with a soul that would never cease to exist, an intellectual capacity to reason and a spirit similar to his Creator. </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C00000"/>
                </a:solidFill>
              </a:rPr>
              <a:t>John 4:24 </a:t>
            </a:r>
            <a:r>
              <a:rPr lang="en-US" sz="2200" dirty="0">
                <a:solidFill>
                  <a:schemeClr val="tx1"/>
                </a:solidFill>
              </a:rPr>
              <a:t>– “God is Spirit”</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C00000"/>
                </a:solidFill>
              </a:rPr>
              <a:t>Luke 24:39 </a:t>
            </a:r>
            <a:r>
              <a:rPr lang="en-US" sz="2200" dirty="0">
                <a:solidFill>
                  <a:schemeClr val="tx1"/>
                </a:solidFill>
              </a:rPr>
              <a:t>– “a spirit does not have flesh and bones”</a:t>
            </a:r>
            <a:endParaRPr lang="en-GB" sz="2000" dirty="0">
              <a:solidFill>
                <a:schemeClr val="tx1"/>
              </a:solidFill>
            </a:endParaRP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000" dirty="0">
              <a:solidFill>
                <a:srgbClr val="000000"/>
              </a:solidFill>
            </a:endParaRPr>
          </a:p>
        </p:txBody>
      </p:sp>
      <p:sp>
        <p:nvSpPr>
          <p:cNvPr id="24580"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ADB8FF4C-E2D6-4D36-8AAF-7F96F72090FE}"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20</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6626"/>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6626"/>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6626"/>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6626"/>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26626"/>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662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6626">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6626">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662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Elohim – An Exalted Man</a:t>
            </a:r>
          </a:p>
        </p:txBody>
      </p:sp>
      <p:sp>
        <p:nvSpPr>
          <p:cNvPr id="27650"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u="sng" dirty="0">
                <a:solidFill>
                  <a:srgbClr val="000000"/>
                </a:solidFill>
              </a:rPr>
              <a:t>God Has A  Physical Body</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dirty="0">
                <a:solidFill>
                  <a:srgbClr val="C00000"/>
                </a:solidFill>
              </a:rPr>
              <a:t>Genesis 32:30 </a:t>
            </a:r>
            <a:r>
              <a:rPr lang="en-US" sz="2400" dirty="0">
                <a:solidFill>
                  <a:schemeClr val="tx1"/>
                </a:solidFill>
              </a:rPr>
              <a:t>– Mormons are sure that this is God wrestling with Jacob.  They conclude that this is the form of God at all times.</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dirty="0">
                <a:solidFill>
                  <a:srgbClr val="C00000"/>
                </a:solidFill>
              </a:rPr>
              <a:t>Hosea 12:3-4 </a:t>
            </a:r>
            <a:r>
              <a:rPr lang="en-US" sz="2400" dirty="0">
                <a:solidFill>
                  <a:schemeClr val="tx1"/>
                </a:solidFill>
              </a:rPr>
              <a:t>– Uses similar language, but then elaborates that it was with an angel with whom Jacob wrestled. </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Even if this was a physical manifestation of God himself or of Jesus, there is no reason to take this verse to mean that God is perpetually maintained in a physical body.  It may be that he took this physical form for the purposes of this interaction with Jacob, but that in no way requires that this is the essential form of God at all times.  </a:t>
            </a:r>
            <a:endParaRPr lang="en-GB" sz="2000" dirty="0">
              <a:solidFill>
                <a:srgbClr val="000000"/>
              </a:solidFill>
            </a:endParaRP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000" dirty="0">
              <a:solidFill>
                <a:srgbClr val="000000"/>
              </a:solidFill>
            </a:endParaRPr>
          </a:p>
        </p:txBody>
      </p:sp>
      <p:sp>
        <p:nvSpPr>
          <p:cNvPr id="25604"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5A66A90F-112B-49FD-8EAE-DC5EBAB09645}"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21</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7650"/>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7650"/>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7650"/>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7650"/>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27650"/>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765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7650">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765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Elohim – An Exalted Man</a:t>
            </a:r>
          </a:p>
        </p:txBody>
      </p:sp>
      <p:sp>
        <p:nvSpPr>
          <p:cNvPr id="27650"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u="sng" dirty="0">
                <a:solidFill>
                  <a:srgbClr val="000000"/>
                </a:solidFill>
              </a:rPr>
              <a:t>God Has A  Physical Body</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dirty="0">
                <a:solidFill>
                  <a:srgbClr val="C00000"/>
                </a:solidFill>
              </a:rPr>
              <a:t>Genesis 32:30 </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In several places the scripture makes it clear that no man has seen or can see God in his pure form directly and live (</a:t>
            </a:r>
            <a:r>
              <a:rPr lang="en-US" sz="2200" dirty="0">
                <a:solidFill>
                  <a:srgbClr val="C00000"/>
                </a:solidFill>
              </a:rPr>
              <a:t>Exodus 33:20</a:t>
            </a:r>
            <a:r>
              <a:rPr lang="en-US" sz="2200" dirty="0">
                <a:solidFill>
                  <a:srgbClr val="000000"/>
                </a:solidFill>
              </a:rPr>
              <a:t>, </a:t>
            </a:r>
            <a:r>
              <a:rPr lang="en-US" sz="2200" dirty="0">
                <a:solidFill>
                  <a:srgbClr val="C00000"/>
                </a:solidFill>
              </a:rPr>
              <a:t>John 1:18</a:t>
            </a:r>
            <a:r>
              <a:rPr lang="en-US" sz="2200" dirty="0">
                <a:solidFill>
                  <a:srgbClr val="000000"/>
                </a:solidFill>
              </a:rPr>
              <a:t>).  </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Since this is the case, God must, in any direct interaction with man, veil the essence of His power, majesty, holiness in order not to destroy.</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000" dirty="0">
              <a:solidFill>
                <a:srgbClr val="000000"/>
              </a:solidFill>
            </a:endParaRP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000" dirty="0">
              <a:solidFill>
                <a:srgbClr val="000000"/>
              </a:solidFill>
            </a:endParaRPr>
          </a:p>
        </p:txBody>
      </p:sp>
      <p:sp>
        <p:nvSpPr>
          <p:cNvPr id="26628"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EE045FB3-7B01-4171-A177-356E7B322166}"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22</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7650"/>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7650"/>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7650"/>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7650"/>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27650"/>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765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765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Elohim – An Exalted Man</a:t>
            </a:r>
          </a:p>
        </p:txBody>
      </p:sp>
      <p:sp>
        <p:nvSpPr>
          <p:cNvPr id="28674"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dirty="0">
                <a:solidFill>
                  <a:srgbClr val="C00000"/>
                </a:solidFill>
              </a:rPr>
              <a:t>Acts 7:55-56</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dirty="0">
                <a:solidFill>
                  <a:srgbClr val="000000"/>
                </a:solidFill>
              </a:rPr>
              <a:t>	Mormons assert that since Stephen looked up into heaven and saw Jesus standing at the right </a:t>
            </a:r>
            <a:r>
              <a:rPr lang="en-US" sz="2000" u="sng" dirty="0">
                <a:solidFill>
                  <a:srgbClr val="000000"/>
                </a:solidFill>
              </a:rPr>
              <a:t>hand</a:t>
            </a:r>
            <a:r>
              <a:rPr lang="en-US" sz="2000" dirty="0">
                <a:solidFill>
                  <a:srgbClr val="000000"/>
                </a:solidFill>
              </a:rPr>
              <a:t> of God, He must have other body parts as well and therefore a fleshly body. </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dirty="0">
                <a:solidFill>
                  <a:srgbClr val="000000"/>
                </a:solidFill>
              </a:rPr>
              <a:t>In view of </a:t>
            </a:r>
            <a:r>
              <a:rPr lang="en-US" sz="2000" dirty="0">
                <a:solidFill>
                  <a:srgbClr val="C00000"/>
                </a:solidFill>
              </a:rPr>
              <a:t>Exodus 33:20 </a:t>
            </a:r>
            <a:r>
              <a:rPr lang="en-US" sz="2000" dirty="0">
                <a:solidFill>
                  <a:srgbClr val="000000"/>
                </a:solidFill>
              </a:rPr>
              <a:t>and </a:t>
            </a:r>
            <a:r>
              <a:rPr lang="en-US" sz="2000" dirty="0">
                <a:solidFill>
                  <a:srgbClr val="C00000"/>
                </a:solidFill>
              </a:rPr>
              <a:t>John 1:18</a:t>
            </a:r>
            <a:r>
              <a:rPr lang="en-US" sz="2000" dirty="0">
                <a:solidFill>
                  <a:srgbClr val="000000"/>
                </a:solidFill>
              </a:rPr>
              <a:t>, what Stephen saw must have been in the form of a vision (just as with John in Revelation). </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dirty="0">
                <a:solidFill>
                  <a:srgbClr val="000000"/>
                </a:solidFill>
              </a:rPr>
              <a:t>Evidence of this can be seen by the fact that apparently only Stephen was able to see these things.  If the heavens had actually physically been opened and Jesus was physically standing next to God, this would likely have been observable by anyone present. </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dirty="0">
                <a:solidFill>
                  <a:srgbClr val="000000"/>
                </a:solidFill>
              </a:rPr>
              <a:t>This same Mormon would likely have difficulty believing that the description of Jesus in </a:t>
            </a:r>
            <a:r>
              <a:rPr lang="en-US" sz="2000" dirty="0">
                <a:solidFill>
                  <a:srgbClr val="C00000"/>
                </a:solidFill>
              </a:rPr>
              <a:t>Revelation 1:14-16 </a:t>
            </a:r>
            <a:r>
              <a:rPr lang="en-US" sz="2000" dirty="0">
                <a:solidFill>
                  <a:srgbClr val="000000"/>
                </a:solidFill>
              </a:rPr>
              <a:t>or </a:t>
            </a:r>
            <a:r>
              <a:rPr lang="en-US" sz="2000" dirty="0">
                <a:solidFill>
                  <a:srgbClr val="C00000"/>
                </a:solidFill>
              </a:rPr>
              <a:t>5:6</a:t>
            </a:r>
            <a:r>
              <a:rPr lang="en-US" sz="2000" dirty="0">
                <a:solidFill>
                  <a:srgbClr val="000000"/>
                </a:solidFill>
              </a:rPr>
              <a:t> should be taken literally, since it does not describe a body that Mormons believe Jesus to currently possess.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000" dirty="0">
              <a:solidFill>
                <a:srgbClr val="000000"/>
              </a:solidFill>
            </a:endParaRP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000" dirty="0">
              <a:solidFill>
                <a:srgbClr val="000000"/>
              </a:solidFill>
            </a:endParaRPr>
          </a:p>
        </p:txBody>
      </p:sp>
      <p:sp>
        <p:nvSpPr>
          <p:cNvPr id="27652"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7F3EB3C3-6265-4C1C-A282-F9D32384E273}"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23</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8674"/>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8674"/>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8674"/>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8674"/>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28674"/>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867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8674">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8674">
                                            <p:txEl>
                                              <p:pRg st="3" end="3"/>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867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Elohim – An Exalted Man</a:t>
            </a:r>
          </a:p>
        </p:txBody>
      </p:sp>
      <p:sp>
        <p:nvSpPr>
          <p:cNvPr id="29698"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dirty="0">
                <a:solidFill>
                  <a:srgbClr val="C00000"/>
                </a:solidFill>
              </a:rPr>
              <a:t>Hebrews 1:3</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dirty="0">
                <a:solidFill>
                  <a:srgbClr val="000000"/>
                </a:solidFill>
              </a:rPr>
              <a:t>	Again, Mormons see a reference to the hand of God in this passage as evidence that He has a physical body.  </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dirty="0">
                <a:solidFill>
                  <a:srgbClr val="000000"/>
                </a:solidFill>
              </a:rPr>
              <a:t>Notice 1:13, in which </a:t>
            </a:r>
            <a:r>
              <a:rPr lang="en-US" sz="2000" dirty="0">
                <a:solidFill>
                  <a:srgbClr val="C00000"/>
                </a:solidFill>
              </a:rPr>
              <a:t>Psalm 110:1 </a:t>
            </a:r>
            <a:r>
              <a:rPr lang="en-US" sz="2000" dirty="0">
                <a:solidFill>
                  <a:srgbClr val="000000"/>
                </a:solidFill>
              </a:rPr>
              <a:t>is quoted.  It says, “sit at My right hand till I make Your enemies Your footstool.”  Clearly “footstool” here is used symbolically to refer to the position of submission in which Christ's enemies would be placed.  Likewise, the position Jesus occupies at God's right hand should not be understood in physical terms.</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dirty="0">
                <a:solidFill>
                  <a:srgbClr val="C00000"/>
                </a:solidFill>
              </a:rPr>
              <a:t>Philippians 2:6-7 </a:t>
            </a:r>
            <a:r>
              <a:rPr lang="en-US" sz="2000" dirty="0">
                <a:solidFill>
                  <a:srgbClr val="000000"/>
                </a:solidFill>
              </a:rPr>
              <a:t>Jesus had to be made in the form of man when He came to this earth to be among men.  This would not have been necessary if he had already been in a physical body like man's.</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dirty="0">
                <a:solidFill>
                  <a:srgbClr val="C00000"/>
                </a:solidFill>
              </a:rPr>
              <a:t>I Kings 8:27 </a:t>
            </a:r>
            <a:r>
              <a:rPr lang="en-US" sz="2000" dirty="0">
                <a:solidFill>
                  <a:srgbClr val="000000"/>
                </a:solidFill>
              </a:rPr>
              <a:t>&amp; </a:t>
            </a:r>
            <a:r>
              <a:rPr lang="en-US" sz="2000" dirty="0">
                <a:solidFill>
                  <a:srgbClr val="C00000"/>
                </a:solidFill>
              </a:rPr>
              <a:t>Isaiah 6 </a:t>
            </a:r>
            <a:r>
              <a:rPr lang="en-US" sz="2000" dirty="0">
                <a:solidFill>
                  <a:srgbClr val="000000"/>
                </a:solidFill>
              </a:rPr>
              <a:t>oppose the Mormon concept of God, since He does not occupy space in the way that physical man does.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000" dirty="0">
              <a:solidFill>
                <a:srgbClr val="000000"/>
              </a:solidFill>
            </a:endParaRP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000" dirty="0">
              <a:solidFill>
                <a:srgbClr val="000000"/>
              </a:solidFill>
            </a:endParaRPr>
          </a:p>
        </p:txBody>
      </p:sp>
      <p:sp>
        <p:nvSpPr>
          <p:cNvPr id="28676"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3A888F6D-C3BB-4DE6-94BF-F641C6AD45B9}"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24</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9698"/>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9698"/>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9698"/>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9698"/>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29698"/>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969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9698">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9698">
                                            <p:txEl>
                                              <p:pRg st="3" end="3"/>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96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Elohim – An Exalted Man</a:t>
            </a:r>
          </a:p>
        </p:txBody>
      </p:sp>
      <p:sp>
        <p:nvSpPr>
          <p:cNvPr id="21506"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u="sng">
                <a:solidFill>
                  <a:srgbClr val="000000"/>
                </a:solidFill>
              </a:rPr>
              <a:t>God Was Once A Man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u="sng">
                <a:solidFill>
                  <a:srgbClr val="000000"/>
                </a:solidFill>
              </a:rPr>
              <a:t>Position documented</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i="1">
                <a:solidFill>
                  <a:srgbClr val="000000"/>
                </a:solidFill>
              </a:rPr>
              <a:t>“It is the first principle of the Gospel to know for certainty the character of God, and to know that we may converse with him as one man converses with another and that He was once a man like us; yea that God himself, the Father of us all, dwelt on an earth, the same as Jesus Christ himself did...” Joseph Smith, Jr., Teachings of the Prophet Joseph Smith, p. 345</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u="sng">
                <a:solidFill>
                  <a:srgbClr val="000000"/>
                </a:solidFill>
              </a:rPr>
              <a:t>Refuted</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C00000"/>
                </a:solidFill>
              </a:rPr>
              <a:t>Psalms 90:2  </a:t>
            </a:r>
            <a:r>
              <a:rPr lang="en-US" sz="2200">
                <a:solidFill>
                  <a:srgbClr val="000000"/>
                </a:solidFill>
              </a:rPr>
              <a:t>He has always been God</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C00000"/>
                </a:solidFill>
              </a:rPr>
              <a:t>Hosea 11:9  </a:t>
            </a:r>
            <a:r>
              <a:rPr lang="en-US" sz="2200">
                <a:solidFill>
                  <a:srgbClr val="000000"/>
                </a:solidFill>
              </a:rPr>
              <a:t>Is not a man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C00000"/>
                </a:solidFill>
              </a:rPr>
              <a:t>Malachi 3:6  </a:t>
            </a:r>
            <a:r>
              <a:rPr lang="en-US" sz="2200">
                <a:solidFill>
                  <a:srgbClr val="000000"/>
                </a:solidFill>
              </a:rPr>
              <a:t>Does not change</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a:solidFill>
                <a:srgbClr val="000000"/>
              </a:solidFill>
            </a:endParaRP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a:solidFill>
                <a:srgbClr val="000000"/>
              </a:solidFill>
            </a:endParaRPr>
          </a:p>
        </p:txBody>
      </p:sp>
      <p:sp>
        <p:nvSpPr>
          <p:cNvPr id="29700"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61C55AEA-86F7-410E-874F-D89945427E18}"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25</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1506"/>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1506"/>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1506"/>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1506"/>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21506"/>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150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1506">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50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150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150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Elohim – An Exalted Man</a:t>
            </a:r>
          </a:p>
        </p:txBody>
      </p:sp>
      <p:sp>
        <p:nvSpPr>
          <p:cNvPr id="30723"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u="sng">
                <a:solidFill>
                  <a:srgbClr val="000000"/>
                </a:solidFill>
              </a:rPr>
              <a:t>God Utilized Pre-existent Matter to Create the Earth</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u="sng">
                <a:solidFill>
                  <a:srgbClr val="000000"/>
                </a:solidFill>
              </a:rPr>
              <a:t>Position documented</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i="1">
                <a:solidFill>
                  <a:srgbClr val="000000"/>
                </a:solidFill>
              </a:rPr>
              <a:t>“God, the supreme Power, cannot conceivably originate matter; he can only organize matter. Neither can he destroy matter; he can only disorganize it...The doctrine that God made the earth or man from nothing becomes, therefore, an absurdity.” -- John Widstoe (Apostle), A Rational Theology, p.12</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a:solidFill>
                <a:srgbClr val="000000"/>
              </a:solidFill>
            </a:endParaRP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a:solidFill>
                <a:srgbClr val="000000"/>
              </a:solidFill>
            </a:endParaRPr>
          </a:p>
        </p:txBody>
      </p:sp>
      <p:sp>
        <p:nvSpPr>
          <p:cNvPr id="30724"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4EEBA460-7FEF-4932-AC30-23E93AB22260}"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26</a:t>
            </a:fld>
            <a:endParaRPr lang="en-US">
              <a:solidFill>
                <a:srgbClr val="000000"/>
              </a:solidFill>
            </a:endParaRP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Elohim – An Exalted Man</a:t>
            </a:r>
          </a:p>
        </p:txBody>
      </p:sp>
      <p:sp>
        <p:nvSpPr>
          <p:cNvPr id="22530"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u="sng">
                <a:solidFill>
                  <a:srgbClr val="000000"/>
                </a:solidFill>
              </a:rPr>
              <a:t>God Utilized Pre-existent Matter to Create the Earth</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u="sng">
                <a:solidFill>
                  <a:srgbClr val="000000"/>
                </a:solidFill>
              </a:rPr>
              <a:t>Position documented</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i="1">
                <a:solidFill>
                  <a:srgbClr val="000000"/>
                </a:solidFill>
              </a:rPr>
              <a:t>“You ask the learned doctors why they say the world was made out of nothing, and they will answer, 'Doesn't the Bible say he created the world?'  They infer, from the word create, that it must have been made out of nothing. Now, the word create came from the word bara, which does not mean to create out of nothing; it means... to organize the world out of chaos – chaotic matter, which is element, and in which dwells all glory.  Element had an existence from the time he [God] had.  The pure principles of element which can never be destroyed; they may be organized and reorganized, but  not destroyed.  They had no beginning, and can have no end.” --Joseph Smith, Jr., Teachings of the Prophet Joseph Smith, p. 350</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a:solidFill>
                <a:srgbClr val="000000"/>
              </a:solidFill>
            </a:endParaRP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a:solidFill>
                <a:srgbClr val="000000"/>
              </a:solidFill>
            </a:endParaRPr>
          </a:p>
        </p:txBody>
      </p:sp>
      <p:sp>
        <p:nvSpPr>
          <p:cNvPr id="31748"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13342136-18D5-4A7C-AE17-C25CA3629189}"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27</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2530"/>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2530"/>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2530"/>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2530"/>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22530"/>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25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Elohim – An Exalted Man</a:t>
            </a:r>
          </a:p>
        </p:txBody>
      </p:sp>
      <p:sp>
        <p:nvSpPr>
          <p:cNvPr id="23554"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u="sng" dirty="0">
                <a:solidFill>
                  <a:srgbClr val="000000"/>
                </a:solidFill>
              </a:rPr>
              <a:t>God Utilized Pre-existent Matter to Create the Earth</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i="1" u="sng" dirty="0">
                <a:solidFill>
                  <a:srgbClr val="000000"/>
                </a:solidFill>
              </a:rPr>
              <a:t>Proof text</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C00000"/>
                </a:solidFill>
              </a:rPr>
              <a:t>Genesis 1:1-2</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	Although it is true that the Hebrew word </a:t>
            </a:r>
            <a:r>
              <a:rPr lang="en-US" sz="2200" dirty="0" err="1">
                <a:solidFill>
                  <a:srgbClr val="000000"/>
                </a:solidFill>
              </a:rPr>
              <a:t>bara</a:t>
            </a:r>
            <a:r>
              <a:rPr lang="en-US" sz="2200" dirty="0">
                <a:solidFill>
                  <a:srgbClr val="000000"/>
                </a:solidFill>
              </a:rPr>
              <a:t> does not demand the meaning “creation from nothing”, neither does it necessarily  mean organization of pre-existent materials.  </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Since there are no previous conditions or materials mentioned in </a:t>
            </a:r>
            <a:r>
              <a:rPr lang="en-US" sz="2200" dirty="0">
                <a:solidFill>
                  <a:srgbClr val="C00000"/>
                </a:solidFill>
              </a:rPr>
              <a:t>Genesis 1:1</a:t>
            </a:r>
            <a:r>
              <a:rPr lang="en-US" sz="2200" dirty="0">
                <a:solidFill>
                  <a:srgbClr val="000000"/>
                </a:solidFill>
              </a:rPr>
              <a:t>, the context indicates that an absolute beginning, “the first beginning” is in view.  </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Although the earth is described as “without form and void” in verse 2, this is after God created it, not before.</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000" dirty="0">
              <a:solidFill>
                <a:srgbClr val="000000"/>
              </a:solidFill>
            </a:endParaRP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000" dirty="0">
              <a:solidFill>
                <a:srgbClr val="000000"/>
              </a:solidFill>
            </a:endParaRPr>
          </a:p>
        </p:txBody>
      </p:sp>
      <p:sp>
        <p:nvSpPr>
          <p:cNvPr id="32772"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3A7ADFD1-6D15-4D89-B0CB-40978286E9A1}"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28</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3554"/>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3554"/>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3554"/>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3554"/>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23554"/>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355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3554">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3554">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355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Elohim – An Exalted Man</a:t>
            </a:r>
          </a:p>
        </p:txBody>
      </p:sp>
      <p:sp>
        <p:nvSpPr>
          <p:cNvPr id="24578"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u="sng">
                <a:solidFill>
                  <a:srgbClr val="000000"/>
                </a:solidFill>
              </a:rPr>
              <a:t>God Utilized Pre-existent Matter to Create the Earth</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i="1" u="sng">
                <a:solidFill>
                  <a:srgbClr val="000000"/>
                </a:solidFill>
              </a:rPr>
              <a:t>Refuted:</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C00000"/>
                </a:solidFill>
              </a:rPr>
              <a:t>Hebrews 11:3</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C00000"/>
                </a:solidFill>
              </a:rPr>
              <a:t>Romans 4:17</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C00000"/>
                </a:solidFill>
              </a:rPr>
              <a:t>Nehemiah 9:6</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C00000"/>
                </a:solidFill>
              </a:rPr>
              <a:t>Romans 11:36</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C00000"/>
                </a:solidFill>
              </a:rPr>
              <a:t>I Corinthians 8:6</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C00000"/>
                </a:solidFill>
              </a:rPr>
              <a:t>Ephesians 3:9</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C00000"/>
                </a:solidFill>
              </a:rPr>
              <a:t>Colossians 1:16-17</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C00000"/>
                </a:solidFill>
              </a:rPr>
              <a:t>Revelation 4:11</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C00000"/>
                </a:solidFill>
              </a:rPr>
              <a:t>Isaiah 44:24</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C00000"/>
                </a:solidFill>
              </a:rPr>
              <a:t>Psalm 33:6, 9</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a:solidFill>
                <a:srgbClr val="000000"/>
              </a:solidFill>
            </a:endParaRP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a:solidFill>
                <a:srgbClr val="000000"/>
              </a:solidFill>
            </a:endParaRPr>
          </a:p>
        </p:txBody>
      </p:sp>
      <p:sp>
        <p:nvSpPr>
          <p:cNvPr id="33796"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9E78E6D5-E920-4B09-92F4-06C2BC575A85}"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29</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4578"/>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4578"/>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4578"/>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4578"/>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24578"/>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45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Mormonism</a:t>
            </a:r>
          </a:p>
        </p:txBody>
      </p:sp>
      <p:sp>
        <p:nvSpPr>
          <p:cNvPr id="7170" name="Rectangle 2"/>
          <p:cNvSpPr>
            <a:spLocks noChangeArrowheads="1"/>
          </p:cNvSpPr>
          <p:nvPr/>
        </p:nvSpPr>
        <p:spPr bwMode="auto">
          <a:xfrm>
            <a:off x="457200" y="617538"/>
            <a:ext cx="52578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marL="342900" indent="-342900">
              <a:lnSpc>
                <a:spcPct val="100000"/>
              </a:lnSpc>
              <a:buSzPct val="45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Mormons are generally well respected for their clean, honest living and strong family values</a:t>
            </a:r>
          </a:p>
          <a:p>
            <a:pPr marL="342900" indent="-342900">
              <a:lnSpc>
                <a:spcPct val="100000"/>
              </a:lnSpc>
              <a:buSzPct val="45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As with denominations, Mormon doctrine evolves over time</a:t>
            </a:r>
            <a:r>
              <a:rPr lang="en-US">
                <a:solidFill>
                  <a:srgbClr val="000000"/>
                </a:solidFill>
              </a:rPr>
              <a:t> </a:t>
            </a:r>
          </a:p>
          <a:p>
            <a:pPr marL="342900" indent="-342900">
              <a:lnSpc>
                <a:spcPct val="100000"/>
              </a:lnSpc>
              <a:buSzPct val="45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There exists an enduring doctrinal framework likely to endure</a:t>
            </a:r>
          </a:p>
          <a:p>
            <a:pPr marL="342900" indent="-342900">
              <a:lnSpc>
                <a:spcPct val="100000"/>
              </a:lnSpc>
              <a:buSzPct val="45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These lessons will center on some of the fundamental teachings of Mormonism, which proof texts they use and what the Bible actually teaches regarding Mormon doctrine</a:t>
            </a:r>
          </a:p>
        </p:txBody>
      </p:sp>
      <p:sp>
        <p:nvSpPr>
          <p:cNvPr id="6148"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13008AC8-805D-4266-BBD3-4E88159A9716}"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3</a:t>
            </a:fld>
            <a:endParaRPr lang="en-US">
              <a:solidFill>
                <a:srgbClr val="000000"/>
              </a:solidFill>
            </a:endParaRPr>
          </a:p>
        </p:txBody>
      </p:sp>
      <p:pic>
        <p:nvPicPr>
          <p:cNvPr id="614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8488" y="769938"/>
            <a:ext cx="3200400" cy="33448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7170"/>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717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170">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170">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17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i="1">
                <a:solidFill>
                  <a:srgbClr val="D1282E"/>
                </a:solidFill>
                <a:latin typeface="Arial Black" charset="0"/>
              </a:rPr>
              <a:t>“Not Spoken of Me … Right”</a:t>
            </a:r>
          </a:p>
        </p:txBody>
      </p:sp>
      <p:sp>
        <p:nvSpPr>
          <p:cNvPr id="34819" name="Rectangle 2"/>
          <p:cNvSpPr>
            <a:spLocks noChangeArrowheads="1"/>
          </p:cNvSpPr>
          <p:nvPr/>
        </p:nvSpPr>
        <p:spPr bwMode="auto">
          <a:xfrm>
            <a:off x="457200" y="617538"/>
            <a:ext cx="82296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i="1">
                <a:solidFill>
                  <a:srgbClr val="000000"/>
                </a:solidFill>
              </a:rPr>
              <a:t>… the LORD said to Eliphaz the Temanite, “</a:t>
            </a:r>
            <a:r>
              <a:rPr lang="en-US" sz="2400" b="1" i="1">
                <a:solidFill>
                  <a:srgbClr val="000000"/>
                </a:solidFill>
              </a:rPr>
              <a:t>My wrath is aroused against you</a:t>
            </a:r>
            <a:r>
              <a:rPr lang="en-US" sz="2400" i="1">
                <a:solidFill>
                  <a:srgbClr val="000000"/>
                </a:solidFill>
              </a:rPr>
              <a:t> and your two friends, </a:t>
            </a:r>
            <a:r>
              <a:rPr lang="en-US" sz="2400" b="1" i="1">
                <a:solidFill>
                  <a:srgbClr val="000000"/>
                </a:solidFill>
              </a:rPr>
              <a:t>for </a:t>
            </a:r>
            <a:r>
              <a:rPr lang="en-US" sz="2400" b="1" i="1" u="sng">
                <a:solidFill>
                  <a:srgbClr val="000000"/>
                </a:solidFill>
              </a:rPr>
              <a:t>you have not spoken of Me what is right</a:t>
            </a:r>
            <a:r>
              <a:rPr lang="en-US" sz="2400" b="1" i="1">
                <a:solidFill>
                  <a:srgbClr val="000000"/>
                </a:solidFill>
              </a:rPr>
              <a:t>, as My servant Job has</a:t>
            </a:r>
            <a:r>
              <a:rPr lang="en-US" sz="2400" i="1">
                <a:solidFill>
                  <a:srgbClr val="000000"/>
                </a:solidFill>
              </a:rPr>
              <a:t>. Now therefore, take for yourselves seven bulls and seven rams, go to My servant Job, and </a:t>
            </a:r>
            <a:r>
              <a:rPr lang="en-US" sz="2400" b="1" i="1">
                <a:solidFill>
                  <a:srgbClr val="000000"/>
                </a:solidFill>
              </a:rPr>
              <a:t>offer up for yourselves a burnt offering</a:t>
            </a:r>
            <a:r>
              <a:rPr lang="en-US" sz="2400" i="1">
                <a:solidFill>
                  <a:srgbClr val="000000"/>
                </a:solidFill>
              </a:rPr>
              <a:t>; and My servant Job shall pray for you. For </a:t>
            </a:r>
            <a:r>
              <a:rPr lang="en-US" sz="2400" b="1" i="1">
                <a:solidFill>
                  <a:srgbClr val="000000"/>
                </a:solidFill>
              </a:rPr>
              <a:t>I will </a:t>
            </a:r>
            <a:r>
              <a:rPr lang="en-US" sz="2400" b="1" i="1" u="sng">
                <a:solidFill>
                  <a:srgbClr val="000000"/>
                </a:solidFill>
              </a:rPr>
              <a:t>accept him</a:t>
            </a:r>
            <a:r>
              <a:rPr lang="en-US" sz="2400" b="1" i="1">
                <a:solidFill>
                  <a:srgbClr val="000000"/>
                </a:solidFill>
              </a:rPr>
              <a:t>, lest I deal with you according to your folly; </a:t>
            </a:r>
            <a:r>
              <a:rPr lang="en-US" sz="2400" b="1" i="1" u="sng">
                <a:solidFill>
                  <a:srgbClr val="000000"/>
                </a:solidFill>
              </a:rPr>
              <a:t>because you have not spoken of Me what is right</a:t>
            </a:r>
            <a:r>
              <a:rPr lang="en-US" sz="2400" i="1">
                <a:solidFill>
                  <a:srgbClr val="000000"/>
                </a:solidFill>
              </a:rPr>
              <a:t>, as My servant Job has.”  So Eliphaz the Temanite and Bildad the Shuhite and Zophar the Naamathite went and did as the LORD commanded them; </a:t>
            </a:r>
            <a:r>
              <a:rPr lang="en-US" sz="2400" b="1" i="1">
                <a:solidFill>
                  <a:srgbClr val="000000"/>
                </a:solidFill>
              </a:rPr>
              <a:t>for the LORD had accepted Job</a:t>
            </a:r>
            <a:r>
              <a:rPr lang="en-US" sz="2400" i="1">
                <a:solidFill>
                  <a:srgbClr val="000000"/>
                </a:solidFill>
              </a:rPr>
              <a:t>. </a:t>
            </a:r>
            <a:r>
              <a:rPr lang="en-US" sz="2400">
                <a:solidFill>
                  <a:srgbClr val="000000"/>
                </a:solidFill>
              </a:rPr>
              <a:t>(</a:t>
            </a:r>
            <a:r>
              <a:rPr lang="en-US" sz="2400" b="1">
                <a:solidFill>
                  <a:srgbClr val="D1282E"/>
                </a:solidFill>
              </a:rPr>
              <a:t>Job 42:7-9</a:t>
            </a:r>
            <a:r>
              <a:rPr lang="en-US" sz="2400">
                <a:solidFill>
                  <a:srgbClr val="000000"/>
                </a:solidFill>
              </a:rPr>
              <a:t>)</a:t>
            </a:r>
          </a:p>
        </p:txBody>
      </p:sp>
      <p:sp>
        <p:nvSpPr>
          <p:cNvPr id="34820"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1569DFCF-F7D6-44BB-86E3-4DB5497BC2A6}"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30</a:t>
            </a:fld>
            <a:endParaRPr lang="en-US">
              <a:solidFill>
                <a:srgbClr val="0000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p:cNvSpPr>
            <a:spLocks noChangeArrowheads="1"/>
          </p:cNvSpPr>
          <p:nvPr/>
        </p:nvSpPr>
        <p:spPr bwMode="auto">
          <a:xfrm>
            <a:off x="457200" y="1085850"/>
            <a:ext cx="7772400" cy="3240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6600" i="1" cap="all" dirty="0">
                <a:solidFill>
                  <a:schemeClr val="tx1"/>
                </a:solidFill>
                <a:latin typeface="Arial Black" charset="0"/>
              </a:rPr>
              <a:t>The Apostasy  and Its Effect</a:t>
            </a:r>
          </a:p>
        </p:txBody>
      </p:sp>
      <p:sp>
        <p:nvSpPr>
          <p:cNvPr id="35843" name="Rectangle 2"/>
          <p:cNvSpPr>
            <a:spLocks noChangeArrowheads="1"/>
          </p:cNvSpPr>
          <p:nvPr/>
        </p:nvSpPr>
        <p:spPr bwMode="auto">
          <a:xfrm>
            <a:off x="457200" y="171450"/>
            <a:ext cx="77724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b"/>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cap="all">
                <a:solidFill>
                  <a:srgbClr val="D1282E"/>
                </a:solidFill>
                <a:latin typeface="Arial Black" charset="0"/>
              </a:rPr>
              <a:t>Mormonism</a:t>
            </a:r>
          </a:p>
        </p:txBody>
      </p:sp>
      <p:sp>
        <p:nvSpPr>
          <p:cNvPr id="35844"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B3C6EBE2-A757-44D1-B0C7-704CF1465B5E}" type="slidenum">
              <a:rPr lang="en-US" cap="all">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31</a:t>
            </a:fld>
            <a:endParaRPr lang="en-US" cap="all">
              <a:solidFill>
                <a:srgbClr val="0000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The Apostasy and Its Effect</a:t>
            </a:r>
          </a:p>
        </p:txBody>
      </p:sp>
      <p:sp>
        <p:nvSpPr>
          <p:cNvPr id="32770"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u="sng" dirty="0">
                <a:solidFill>
                  <a:srgbClr val="000000"/>
                </a:solidFill>
              </a:rPr>
              <a:t>Introduction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dirty="0">
                <a:solidFill>
                  <a:srgbClr val="000000"/>
                </a:solidFill>
              </a:rPr>
              <a:t>Mormons teach that the apostasy immediately followed the death of the Apostles, was complete and not only resulted in the corruption of the Bible, but the complete eradication of the true Church:</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dirty="0">
                <a:solidFill>
                  <a:srgbClr val="000000"/>
                </a:solidFill>
              </a:rPr>
              <a:t>Began immediately after the apostles died and proceeded so quickly that the true Church was no longer in existence by the end of the 3rd century.</a:t>
            </a:r>
          </a:p>
          <a:p>
            <a:pPr marL="342900" indent="-342900">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dirty="0">
                <a:solidFill>
                  <a:srgbClr val="000000"/>
                </a:solidFill>
              </a:rPr>
              <a:t>The Bible was purposefully changed to erase previous truths regarding the nature of God, the Church and Salvation</a:t>
            </a:r>
          </a:p>
          <a:p>
            <a:pPr marL="342900" indent="-342900">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dirty="0">
                <a:solidFill>
                  <a:srgbClr val="000000"/>
                </a:solidFill>
              </a:rPr>
              <a:t>Necessitated “The Restoration” by Joseph Smith</a:t>
            </a:r>
          </a:p>
        </p:txBody>
      </p:sp>
      <p:sp>
        <p:nvSpPr>
          <p:cNvPr id="36868"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76E9632A-796A-4657-8908-D12C0F2A9E03}"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32</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2770"/>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32770"/>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32770"/>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32770"/>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32770"/>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3277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2770">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2770">
                                            <p:txEl>
                                              <p:pRg st="3" end="3"/>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277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The Apostasy and Its Effect</a:t>
            </a:r>
          </a:p>
        </p:txBody>
      </p:sp>
      <p:sp>
        <p:nvSpPr>
          <p:cNvPr id="33794"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1" u="sng">
                <a:solidFill>
                  <a:srgbClr val="000000"/>
                </a:solidFill>
              </a:rPr>
              <a:t>Apostasy's Effect on the Church</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b="1" u="sng">
                <a:solidFill>
                  <a:srgbClr val="000000"/>
                </a:solidFill>
              </a:rPr>
              <a:t>Proof Texts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solidFill>
                  <a:srgbClr val="000000"/>
                </a:solidFill>
              </a:rPr>
              <a:t>Galatians 1:8</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solidFill>
                  <a:srgbClr val="000000"/>
                </a:solidFill>
              </a:rPr>
              <a:t>Perhaps in an effort to “beat you to the punch”, Mormons sometimes use this passage to teach that the apostasy ultimately resulted in “another gospel” accepted by all believers. Of course, there where other gospels taught very early on, one of which Paul deals with here in Galatians. In this case it was efforts of Judaizing teachers to require that Gentiles must be circumcised before they could be accepted as Christians. Some other false doctrines dealt with in the NT were Gnosticism, Nicolaitian doctrine, the doctrine of Balaam, etc,... Surely the Mormon would agree that there are false gospels in circulation today (Mormonism is a good example), but none of these preclude the existence of the pure Gospel of Jesus Christ. </a:t>
            </a:r>
          </a:p>
        </p:txBody>
      </p:sp>
      <p:sp>
        <p:nvSpPr>
          <p:cNvPr id="37892"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8F78DD90-DD0F-4EBE-B5CB-682C6B547ECF}"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33</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3794"/>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33794"/>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33794"/>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33794"/>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33794"/>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337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The Apostasy and Its Effect</a:t>
            </a:r>
          </a:p>
        </p:txBody>
      </p:sp>
      <p:sp>
        <p:nvSpPr>
          <p:cNvPr id="34818"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b="1" u="sng" dirty="0">
                <a:solidFill>
                  <a:srgbClr val="000000"/>
                </a:solidFill>
              </a:rPr>
              <a:t>Apostasy's Effect on the Church</a:t>
            </a:r>
          </a:p>
          <a:p>
            <a:pPr marL="342900" indent="-3429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Not partial but complete apostasy and destruction of the true Church</a:t>
            </a:r>
          </a:p>
          <a:p>
            <a:pPr marL="342900" indent="-3429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Aaronic and Melchizedek priesthoods taken away.</a:t>
            </a:r>
          </a:p>
          <a:p>
            <a:pPr marL="342900" indent="-3429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Prophets and Apostles ceased</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400" dirty="0">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000" b="1" u="sng" dirty="0">
                <a:solidFill>
                  <a:srgbClr val="000000"/>
                </a:solidFill>
                <a:effectLst>
                  <a:outerShdw blurRad="38100" dist="38100" dir="2700000" algn="tl">
                    <a:srgbClr val="C0C0C0"/>
                  </a:outerShdw>
                </a:effectLst>
              </a:rPr>
              <a:t>Position documented</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i="1" dirty="0">
                <a:solidFill>
                  <a:srgbClr val="000000"/>
                </a:solidFill>
              </a:rPr>
              <a:t>With the passing of the Apostles and the loss of the priesthood keys, corrupt doctrines were introduced into the Church...By the second and third centuries, widespread changes had been made in the pure doctrines and ordinances given by the Savior. The Church that Jesus had established and sanctioned was no longer on this earth” --Ezra Taft Benson (Prophet), Teachings of Ezra Taft Benson, p.86</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000" i="1" dirty="0">
              <a:solidFill>
                <a:srgbClr val="000000"/>
              </a:solidFill>
            </a:endParaRPr>
          </a:p>
        </p:txBody>
      </p:sp>
      <p:sp>
        <p:nvSpPr>
          <p:cNvPr id="38916"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F6677997-57FF-4911-A40C-E97B8399808E}"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34</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4818"/>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34818"/>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34818"/>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34818"/>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34818"/>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3481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4818">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481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The Apostasy and Its Effect</a:t>
            </a:r>
          </a:p>
        </p:txBody>
      </p:sp>
      <p:sp>
        <p:nvSpPr>
          <p:cNvPr id="35842"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1" u="sng">
                <a:solidFill>
                  <a:srgbClr val="000000"/>
                </a:solidFill>
              </a:rPr>
              <a:t>Apostasy's Effect on the Church</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b="1" u="sng">
                <a:solidFill>
                  <a:srgbClr val="000000"/>
                </a:solidFill>
              </a:rPr>
              <a:t>Position documented</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a:t>
            </a:r>
            <a:r>
              <a:rPr lang="en-US" sz="2200" i="1">
                <a:solidFill>
                  <a:srgbClr val="000000"/>
                </a:solidFill>
              </a:rPr>
              <a:t>Then with his warning these chosen servants of the Lord, these authorities of the early day Church, went forth as commanded by the Lord, and they tasted of the opposition in all things. There was opposition within the Church, and there was opposition out of the Church... The spirit of apostasy spread, and finally apostasy overcame the Church. The leaders of the Church were destroyed, and taken out of the ministry. The people were left in darkness, and gross darkness covered their minds, and we had a complete apostasy from the truth.” --Mark Petersen (Apostle), Conference Reports of the Church of Jesus Christ of Latter-day Saints, April 1945, p.43</a:t>
            </a:r>
          </a:p>
        </p:txBody>
      </p:sp>
      <p:sp>
        <p:nvSpPr>
          <p:cNvPr id="39940"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FA84FA1B-0C8F-4924-A30D-BC05C749FB31}"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35</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5842"/>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35842"/>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35842"/>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35842"/>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35842"/>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358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The Apostasy and Its Effect</a:t>
            </a:r>
          </a:p>
        </p:txBody>
      </p:sp>
      <p:sp>
        <p:nvSpPr>
          <p:cNvPr id="36866"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1" u="sng">
                <a:solidFill>
                  <a:srgbClr val="000000"/>
                </a:solidFill>
              </a:rPr>
              <a:t>Apostasy's Effect on the Church</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b="1" u="sng">
                <a:solidFill>
                  <a:srgbClr val="000000"/>
                </a:solidFill>
              </a:rPr>
              <a:t>Proof Texts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Deuteronomy 4:28</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For the meaning of this verse Mormons would have us look past the idolatry of Israel to the graven images of the Catholic church in particular and to a lesser extent the Protestant churches. One reason for this is the that fact that the gods that are in view here could “neither see, nor hear, nor eat, nor smell.” Mormons see this fulfillment in the fact that other churches deny that God has a physical body the same as man's.</a:t>
            </a:r>
          </a:p>
        </p:txBody>
      </p:sp>
      <p:sp>
        <p:nvSpPr>
          <p:cNvPr id="40964"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A44B4BB7-021D-448F-8B58-76D61C5874E0}"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36</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6866"/>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36866"/>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36866"/>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36866"/>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36866"/>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368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The Apostasy and Its Effect</a:t>
            </a:r>
          </a:p>
        </p:txBody>
      </p:sp>
      <p:sp>
        <p:nvSpPr>
          <p:cNvPr id="37890"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b="1" u="sng">
                <a:solidFill>
                  <a:srgbClr val="000000"/>
                </a:solidFill>
              </a:rPr>
              <a:t>Proof Texts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solidFill>
                  <a:srgbClr val="000000"/>
                </a:solidFill>
              </a:rPr>
              <a:t>Acts 20:30</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Paul warns the Ephesian elders that some false teachers would arise from among them and have success deceiving some of the brethren. Mormons use this verse to teach that the entire church would go into complete apostasy and would require the restoration of the church by Joseph Smith, Jr. Consider these points, 1) These elders were forewarned and would have been ready to confront this problem (see II Peter 3:17-18); 2) Why would the Spirit, through Paul warn these men if their efforts were ultimately doomed to fail; 3) These false teachers would be “drawing away disciples” which seems to indicate the faithful brethren would remain; 4) Paul wrote the book Ephesians (about 8 years later) to the same people. Throughout the book he encourages them to be faithful despite deceivers (4:6). He also makes it clear that glory is to be given to God “</a:t>
            </a:r>
            <a:r>
              <a:rPr lang="en-US" u="sng">
                <a:solidFill>
                  <a:srgbClr val="000000"/>
                </a:solidFill>
              </a:rPr>
              <a:t>in the church</a:t>
            </a:r>
            <a:r>
              <a:rPr lang="en-US">
                <a:solidFill>
                  <a:srgbClr val="000000"/>
                </a:solidFill>
              </a:rPr>
              <a:t> and in Christ Jesus </a:t>
            </a:r>
            <a:r>
              <a:rPr lang="en-US" u="sng">
                <a:solidFill>
                  <a:srgbClr val="000000"/>
                </a:solidFill>
              </a:rPr>
              <a:t>throughout all generations</a:t>
            </a:r>
            <a:r>
              <a:rPr lang="en-US">
                <a:solidFill>
                  <a:srgbClr val="000000"/>
                </a:solidFill>
              </a:rPr>
              <a:t>, for ever and ever.” (3:20)</a:t>
            </a:r>
          </a:p>
        </p:txBody>
      </p:sp>
      <p:sp>
        <p:nvSpPr>
          <p:cNvPr id="41988"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16696979-1751-4729-9727-C772C6B3CDAA}"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37</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7890"/>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37890"/>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37890"/>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37890"/>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37890"/>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378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The Apostasy and Its Effect</a:t>
            </a:r>
          </a:p>
        </p:txBody>
      </p:sp>
      <p:sp>
        <p:nvSpPr>
          <p:cNvPr id="38914"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b="1" u="sng">
                <a:solidFill>
                  <a:srgbClr val="000000"/>
                </a:solidFill>
              </a:rPr>
              <a:t>Proof Texts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II Thessalonians 2:3</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Here the expression, “</a:t>
            </a:r>
            <a:r>
              <a:rPr lang="en-US" sz="2200" u="sng">
                <a:solidFill>
                  <a:srgbClr val="000000"/>
                </a:solidFill>
              </a:rPr>
              <a:t>the</a:t>
            </a:r>
            <a:r>
              <a:rPr lang="en-US" sz="2200">
                <a:solidFill>
                  <a:srgbClr val="000000"/>
                </a:solidFill>
              </a:rPr>
              <a:t> falling away” is taken to indicate the complete disappearance of the true church. That this passage foretells apostasy is clear, but the extent is not provided here. Other passages do help us understand the degree to which this falling away would occur. For example, II Peter 2:1-9 also makes it clear that the apostasy would not result in a complete eradication of the faithful. This passage shows that just as with Noah and Lot, God “knows how to deliver the godly out of temptations and reserve the unjust under punishment for the day of judgment.”</a:t>
            </a:r>
          </a:p>
        </p:txBody>
      </p:sp>
      <p:sp>
        <p:nvSpPr>
          <p:cNvPr id="43012"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90B9CA05-DEDD-4024-9A83-25160F43221E}"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38</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8914"/>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38914"/>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38914"/>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38914"/>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38914"/>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389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The Apostasy and Its Effect</a:t>
            </a:r>
          </a:p>
        </p:txBody>
      </p:sp>
      <p:sp>
        <p:nvSpPr>
          <p:cNvPr id="39938"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b="1" u="sng">
                <a:solidFill>
                  <a:srgbClr val="000000"/>
                </a:solidFill>
              </a:rPr>
              <a:t>Proof Texts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I Timothy 4:1-2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Notice that verse 1 states that “some” would depart from the faith. Mormons miss the point of such warnings given by the Holy Spirit, namely, to avoid the destruction of those who would forsake the Lord and fall away into apostasy (see II Peter 3:14,17-18). In Matthew 28:18-20, Jesus promised to those to whom the great commission was given, “...I am with you always, even to the end of the age.” It is hard to imagine Jesus keeping that promise and yet allowing the church to completely disappear.</a:t>
            </a:r>
          </a:p>
        </p:txBody>
      </p:sp>
      <p:sp>
        <p:nvSpPr>
          <p:cNvPr id="44036"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C69A952A-FDFF-4DEF-9CA0-CD06BFD3917B}"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39</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39938"/>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39938"/>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39938"/>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39938"/>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39938"/>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399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D1282E"/>
                </a:solidFill>
                <a:latin typeface="Arial Black" charset="0"/>
              </a:rPr>
              <a:t>Mormonism</a:t>
            </a:r>
          </a:p>
        </p:txBody>
      </p:sp>
      <p:sp>
        <p:nvSpPr>
          <p:cNvPr id="8194"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b="1" u="sng" dirty="0">
                <a:solidFill>
                  <a:srgbClr val="000000"/>
                </a:solidFill>
              </a:rPr>
              <a:t>Lesson Topics</a:t>
            </a:r>
          </a:p>
          <a:p>
            <a:pPr marL="457200" indent="-4572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a:solidFill>
                  <a:srgbClr val="000000"/>
                </a:solidFill>
              </a:rPr>
              <a:t>A Brief History of the Mormon Movement</a:t>
            </a:r>
          </a:p>
          <a:p>
            <a:pPr marL="457200" indent="-4572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a:solidFill>
                  <a:srgbClr val="000000"/>
                </a:solidFill>
              </a:rPr>
              <a:t>The God(s) of Mormonism</a:t>
            </a:r>
          </a:p>
          <a:p>
            <a:pPr marL="457200" indent="-4572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a:solidFill>
                  <a:srgbClr val="000000"/>
                </a:solidFill>
              </a:rPr>
              <a:t>The Apostasy's Effect on the Bible and the Church</a:t>
            </a:r>
          </a:p>
          <a:p>
            <a:pPr marL="457200" indent="-4572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a:solidFill>
                  <a:srgbClr val="000000"/>
                </a:solidFill>
              </a:rPr>
              <a:t>Tips for studying with Mormons</a:t>
            </a:r>
          </a:p>
          <a:p>
            <a:pPr>
              <a:lnSpc>
                <a:spcPct val="100000"/>
              </a:lnSpc>
              <a:buSzPct val="45000"/>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200" dirty="0">
              <a:solidFill>
                <a:srgbClr val="000000"/>
              </a:solidFill>
            </a:endParaRP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200" dirty="0">
              <a:solidFill>
                <a:srgbClr val="000000"/>
              </a:solidFill>
            </a:endParaRPr>
          </a:p>
        </p:txBody>
      </p:sp>
      <p:sp>
        <p:nvSpPr>
          <p:cNvPr id="7172"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C126B571-1124-4A59-9540-B7C7E825E734}"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4</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8194"/>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819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fill="hold" nodeType="clickEffect">
                                  <p:stCondLst>
                                    <p:cond delay="0"/>
                                  </p:stCondLst>
                                  <p:childTnLst>
                                    <p:set>
                                      <p:cBhvr additive="repl">
                                        <p:cTn id="12" dur="1" fill="hold">
                                          <p:stCondLst>
                                            <p:cond delay="0"/>
                                          </p:stCondLst>
                                        </p:cTn>
                                        <p:tgtEl>
                                          <p:spTgt spid="8194"/>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819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4">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194">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1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The Apostasy and Its Effect</a:t>
            </a:r>
          </a:p>
        </p:txBody>
      </p:sp>
      <p:sp>
        <p:nvSpPr>
          <p:cNvPr id="40962"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b="1" u="sng">
                <a:solidFill>
                  <a:srgbClr val="000000"/>
                </a:solidFill>
              </a:rPr>
              <a:t>Apostasy’s Effect on the Bible</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In the LDS Articles of Faith we find that Mormons believe “the Bible in so far as it is correctly translated.” While on the surface this seems reasonable, this is not actually what most Mormons believe regarding the veracity of the Bible. The Book of Mormon states their stand more correctly, “</a:t>
            </a:r>
            <a:r>
              <a:rPr lang="en-US" sz="2200" i="1">
                <a:solidFill>
                  <a:srgbClr val="000000"/>
                </a:solidFill>
              </a:rPr>
              <a:t>Wherefore, thou seest that after the book hath gone forth through the hands of the great and abominable church, that there are many plain and precious things taken away from the book...</a:t>
            </a:r>
            <a:r>
              <a:rPr lang="en-US" sz="2200">
                <a:solidFill>
                  <a:srgbClr val="000000"/>
                </a:solidFill>
              </a:rPr>
              <a:t>” I Nephi 13:28</a:t>
            </a:r>
          </a:p>
        </p:txBody>
      </p:sp>
      <p:sp>
        <p:nvSpPr>
          <p:cNvPr id="45060"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0805374B-7A0E-4CB1-869B-23190CFC1BEF}"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40</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40962"/>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40962"/>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40962"/>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40962"/>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40962"/>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409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The Apostasy and Its Effect</a:t>
            </a:r>
          </a:p>
        </p:txBody>
      </p:sp>
      <p:sp>
        <p:nvSpPr>
          <p:cNvPr id="41986"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b="1" u="sng">
                <a:solidFill>
                  <a:srgbClr val="000000"/>
                </a:solidFill>
              </a:rPr>
              <a:t>Apostasy’s Effect on the Bible</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u="sng">
                <a:solidFill>
                  <a:srgbClr val="000000"/>
                </a:solidFill>
              </a:rPr>
              <a:t>Position documented</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a:t>
            </a:r>
            <a:r>
              <a:rPr lang="en-US" sz="2200" i="1">
                <a:solidFill>
                  <a:srgbClr val="000000"/>
                </a:solidFill>
              </a:rPr>
              <a:t>Satan guided his servant in taking many plain and precious things, and many covenants of the Lord from the Bible, so that men would stumble and fall and lose their souls.” Bruce McConkie (Apostle), The Millennial Messiah, p.160-161</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a:t>
            </a:r>
            <a:r>
              <a:rPr lang="en-US" sz="2200" i="1">
                <a:solidFill>
                  <a:srgbClr val="000000"/>
                </a:solidFill>
              </a:rPr>
              <a:t>Add all this imperfection to the uncertainty of translation, and who, in his right mind, could for one moment suppose the Bible in its present form to be a perfect guide. Who knows that even one verse of the whole Bible has escaped pollution, so as to convey the same sense now that it did in the original. Orson Pratt (Apostle), The Bible an Insufficient Guide, p.47</a:t>
            </a:r>
          </a:p>
        </p:txBody>
      </p:sp>
      <p:sp>
        <p:nvSpPr>
          <p:cNvPr id="46084"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CF680B44-A662-43F7-B12E-92DE57A9F73D}"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41</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41986"/>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41986"/>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41986"/>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41986"/>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41986"/>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419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The Apostasy and Its Effect</a:t>
            </a:r>
          </a:p>
        </p:txBody>
      </p:sp>
      <p:sp>
        <p:nvSpPr>
          <p:cNvPr id="43010"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u="sng" dirty="0">
                <a:solidFill>
                  <a:srgbClr val="000000"/>
                </a:solidFill>
              </a:rPr>
              <a:t>A few brief points should be sufficient to show that the Mormon position on the Bible is untenable:</a:t>
            </a:r>
          </a:p>
          <a:p>
            <a:pPr marL="342900" indent="-3429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Many manuscripts predate the Catholic Church (the “great and abominable church” mention in the BOM) by hundreds of years.</a:t>
            </a:r>
          </a:p>
          <a:p>
            <a:pPr marL="342900" indent="-3429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Many writings of early Christians contain copious quotations of the scriptures so as to nearly allow the reassembly of the New Testament from them.</a:t>
            </a:r>
          </a:p>
          <a:p>
            <a:pPr marL="342900" indent="-3429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Although there are many writings chronicling the arguments for and against various errors that were circulating during the first several centuries of the church, none of these elude to anything resembling Mormonism. If Mormonism represents true 1st century Christianity, how could these early writers completely overlooked it.</a:t>
            </a:r>
          </a:p>
        </p:txBody>
      </p:sp>
      <p:sp>
        <p:nvSpPr>
          <p:cNvPr id="47108"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DB9F6F10-6BC0-49A1-B663-8B94B0A76F03}"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42</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43010"/>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43010"/>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43010"/>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43010"/>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43010"/>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4301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43010">
                                            <p:txEl>
                                              <p:pRg st="1" end="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43010">
                                            <p:txEl>
                                              <p:pRg st="2" end="2"/>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430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The Apostasy and Its Effect</a:t>
            </a:r>
          </a:p>
        </p:txBody>
      </p:sp>
      <p:sp>
        <p:nvSpPr>
          <p:cNvPr id="44034"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b="1" u="sng">
                <a:solidFill>
                  <a:srgbClr val="000000"/>
                </a:solidFill>
              </a:rPr>
              <a:t>Apostasy Required “The Restoration” by Joseph Smith</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u="sng">
                <a:solidFill>
                  <a:srgbClr val="000000"/>
                </a:solidFill>
              </a:rPr>
              <a:t>Position documented</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a:t>
            </a:r>
            <a:r>
              <a:rPr lang="en-US" sz="2200" i="1">
                <a:solidFill>
                  <a:srgbClr val="000000"/>
                </a:solidFill>
              </a:rPr>
              <a:t>Nothing less than the complete apostasy from the Christian religion would warrant the establishment of the Church of Jesus Christ of Latter-Day Saints.” B.H. Roberts (Seventy), History of the Church 1:XL</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a:t>
            </a:r>
            <a:r>
              <a:rPr lang="en-US" sz="2200" i="1">
                <a:solidFill>
                  <a:srgbClr val="000000"/>
                </a:solidFill>
              </a:rPr>
              <a:t>Therefore, in order that there might be a “restitution of all things, which God had spoken by the mouth of all his holy prophets since the world began” (see Acts 3:21), it was necessary that these two priesthoods be restored again to men upon this earth.” LeGrand Richards (Apostle), A Marvelous Work And A Wonder, p. 82</a:t>
            </a:r>
          </a:p>
        </p:txBody>
      </p:sp>
      <p:sp>
        <p:nvSpPr>
          <p:cNvPr id="48132"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3001FB6E-42ED-4E4B-AE49-79455EB20215}"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43</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44034"/>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44034"/>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44034"/>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44034"/>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44034"/>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440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The Apostasy and Its Effect</a:t>
            </a:r>
          </a:p>
        </p:txBody>
      </p:sp>
      <p:sp>
        <p:nvSpPr>
          <p:cNvPr id="45058"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b="1" u="sng">
                <a:solidFill>
                  <a:srgbClr val="000000"/>
                </a:solidFill>
              </a:rPr>
              <a:t>Apostasy Required “The Restoration” by Joseph Smith</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u="sng">
                <a:solidFill>
                  <a:srgbClr val="000000"/>
                </a:solidFill>
              </a:rPr>
              <a:t>Proof Texts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solidFill>
                  <a:srgbClr val="000000"/>
                </a:solidFill>
              </a:rPr>
              <a:t>Acts 3:20-21</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solidFill>
                  <a:srgbClr val="000000"/>
                </a:solidFill>
              </a:rPr>
              <a:t>As shown in the quote above, Mormons believe that the Melchizedek and Aaronic priesthoods are in view here and that this passage is pointing to these priesthoods being restored to Joseph Smith and Oliver Cowdery in 1830. However, verse 24 seems to indicate that the time for this restoration had already begun, since the expression “these days” is used in reference to the prophet's foretelling. There is no reason to believe that any priesthood is under consideration here, but rather God's plan for the salvation of man as revealed by the prophets (see vs 25-26) that would (and had already begun to) restore mankind to his proper relationship with God. Jesus' return would mark the conclusion of this period.</a:t>
            </a:r>
          </a:p>
        </p:txBody>
      </p:sp>
      <p:sp>
        <p:nvSpPr>
          <p:cNvPr id="49156"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9A1F1DC3-DD55-4654-A989-83386888AD72}"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44</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45058"/>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45058"/>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45058"/>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45058"/>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45058"/>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450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The Apostasy and Its Effect</a:t>
            </a:r>
          </a:p>
        </p:txBody>
      </p:sp>
      <p:sp>
        <p:nvSpPr>
          <p:cNvPr id="46082"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b="1" u="sng">
                <a:solidFill>
                  <a:srgbClr val="000000"/>
                </a:solidFill>
              </a:rPr>
              <a:t>Inconsistencies in the Mormon Version of the Apostasy</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u="sng">
                <a:solidFill>
                  <a:srgbClr val="000000"/>
                </a:solidFill>
              </a:rPr>
              <a:t>John and the Three Nephites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a:t>
            </a:r>
            <a:r>
              <a:rPr lang="en-US" sz="2200" i="1">
                <a:solidFill>
                  <a:srgbClr val="000000"/>
                </a:solidFill>
              </a:rPr>
              <a:t>I know your thoughts, and ye have desired the thing which John, my beloved, who was with me in my ministry, before that I was lifted up by the Jews, desire of me. Therefore, more blessed are ye, for ye shall never taste of death; III Nephi 28:6-7</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Per the verses above and the Doctrine and Covenants section 7, Mormons maintain that John and three Nephite men never died and remain on the earth until this day. What have they been doing?</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p:txBody>
      </p:sp>
      <p:sp>
        <p:nvSpPr>
          <p:cNvPr id="50180"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70ACF38F-A267-4555-A9F5-EE2BAF20678F}"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45</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46082"/>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46082"/>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46082"/>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46082"/>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46082"/>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460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The Apostasy and Its Effect</a:t>
            </a:r>
          </a:p>
        </p:txBody>
      </p:sp>
      <p:sp>
        <p:nvSpPr>
          <p:cNvPr id="47106" name="Rectangle 2"/>
          <p:cNvSpPr>
            <a:spLocks noChangeArrowheads="1"/>
          </p:cNvSpPr>
          <p:nvPr/>
        </p:nvSpPr>
        <p:spPr bwMode="auto">
          <a:xfrm>
            <a:off x="457200" y="615950"/>
            <a:ext cx="8001000" cy="431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u="sng">
                <a:solidFill>
                  <a:srgbClr val="000000"/>
                </a:solidFill>
              </a:rPr>
              <a:t>Inconsistencies in the Mormon Version of the Apostasy</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u="sng">
                <a:solidFill>
                  <a:srgbClr val="000000"/>
                </a:solidFill>
              </a:rPr>
              <a:t>John and the Three Nephites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a:t>
            </a:r>
            <a:r>
              <a:rPr lang="en-US" sz="2200" i="1">
                <a:solidFill>
                  <a:srgbClr val="000000"/>
                </a:solidFill>
              </a:rPr>
              <a:t>And these men that have never tasted death – the three Nephites and the Apostle John -are busy working to bring to pass righteousness and carry out the purposes of God.”</a:t>
            </a:r>
            <a:r>
              <a:rPr lang="en-US" sz="2200">
                <a:solidFill>
                  <a:srgbClr val="000000"/>
                </a:solidFill>
              </a:rPr>
              <a:t> Franklin Dewey Richard (Apostle), Collected Discourses, vol.3</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So how could there have been a complete apostasy if these four men have been faithfully attending to the work of the Lord and bringing to pass righteousness?</a:t>
            </a:r>
          </a:p>
        </p:txBody>
      </p:sp>
      <p:sp>
        <p:nvSpPr>
          <p:cNvPr id="51204"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399DD64B-45CC-406C-8ADD-F62F51D4A0C7}"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46</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47106"/>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47106"/>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47106"/>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47106"/>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47106"/>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47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The Apostasy and Its Effect</a:t>
            </a:r>
          </a:p>
        </p:txBody>
      </p:sp>
      <p:sp>
        <p:nvSpPr>
          <p:cNvPr id="48130" name="Rectangle 2"/>
          <p:cNvSpPr>
            <a:spLocks noChangeArrowheads="1"/>
          </p:cNvSpPr>
          <p:nvPr/>
        </p:nvSpPr>
        <p:spPr bwMode="auto">
          <a:xfrm>
            <a:off x="457200" y="615950"/>
            <a:ext cx="8001000" cy="431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u="sng">
                <a:solidFill>
                  <a:srgbClr val="000000"/>
                </a:solidFill>
              </a:rPr>
              <a:t>Inconsistencies in the Mormon Version of the Apostasy</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u="sng">
                <a:solidFill>
                  <a:srgbClr val="000000"/>
                </a:solidFill>
              </a:rPr>
              <a:t>Mormon Apostolic Succession</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Mormons have always maintained that the LDS Church is identical to the church in the 1st century. One characteristic of the LDS Church is their attentiveness to promptly replacing Apostles as they die. If this was the practice of the 1st century church, why did the Apostles disappear immediately after the 1st century and result in the complete falling away of the church as they assert?</a:t>
            </a:r>
          </a:p>
        </p:txBody>
      </p:sp>
      <p:sp>
        <p:nvSpPr>
          <p:cNvPr id="52228"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29114833-B0DD-4B4F-8B26-F7A3A483FB57}"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47</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48130"/>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48130"/>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48130"/>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48130"/>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48130"/>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48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
          <p:cNvSpPr>
            <a:spLocks noChangeArrowheads="1"/>
          </p:cNvSpPr>
          <p:nvPr/>
        </p:nvSpPr>
        <p:spPr bwMode="auto">
          <a:xfrm>
            <a:off x="457200" y="1085850"/>
            <a:ext cx="7772400" cy="3240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7200" i="1" cap="all" dirty="0">
                <a:solidFill>
                  <a:srgbClr val="000000"/>
                </a:solidFill>
                <a:latin typeface="Arial Black" charset="0"/>
              </a:rPr>
              <a:t>Conclusion</a:t>
            </a:r>
          </a:p>
        </p:txBody>
      </p:sp>
      <p:sp>
        <p:nvSpPr>
          <p:cNvPr id="53251" name="Rectangle 2"/>
          <p:cNvSpPr>
            <a:spLocks noChangeArrowheads="1"/>
          </p:cNvSpPr>
          <p:nvPr/>
        </p:nvSpPr>
        <p:spPr bwMode="auto">
          <a:xfrm>
            <a:off x="457200" y="171450"/>
            <a:ext cx="77724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b"/>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cap="all">
                <a:solidFill>
                  <a:srgbClr val="D1282E"/>
                </a:solidFill>
                <a:latin typeface="Arial Black" charset="0"/>
              </a:rPr>
              <a:t>Mormonism</a:t>
            </a:r>
          </a:p>
        </p:txBody>
      </p:sp>
      <p:sp>
        <p:nvSpPr>
          <p:cNvPr id="53252"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83F6D31B-2884-47E7-BEF1-5849CBDBE113}" type="slidenum">
              <a:rPr lang="en-US" cap="all">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48</a:t>
            </a:fld>
            <a:endParaRPr lang="en-US" cap="all">
              <a:solidFill>
                <a:srgbClr val="0000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Tips for Studying with Mormons</a:t>
            </a:r>
          </a:p>
        </p:txBody>
      </p:sp>
      <p:sp>
        <p:nvSpPr>
          <p:cNvPr id="50178" name="Rectangle 2"/>
          <p:cNvSpPr>
            <a:spLocks noChangeArrowheads="1"/>
          </p:cNvSpPr>
          <p:nvPr/>
        </p:nvSpPr>
        <p:spPr bwMode="auto">
          <a:xfrm>
            <a:off x="457200" y="617538"/>
            <a:ext cx="82296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marL="342900" indent="-342900">
              <a:lnSpc>
                <a:spcPct val="100000"/>
              </a:lnSpc>
              <a:buSzPct val="45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a:solidFill>
                  <a:srgbClr val="D1282E"/>
                </a:solidFill>
              </a:rPr>
              <a:t>Focus</a:t>
            </a:r>
            <a:r>
              <a:rPr lang="en-US" sz="2400">
                <a:solidFill>
                  <a:srgbClr val="D1282E"/>
                </a:solidFill>
              </a:rPr>
              <a:t> </a:t>
            </a:r>
            <a:r>
              <a:rPr lang="en-US" sz="2400">
                <a:solidFill>
                  <a:srgbClr val="000000"/>
                </a:solidFill>
              </a:rPr>
              <a:t>– </a:t>
            </a:r>
            <a:r>
              <a:rPr lang="en-US" sz="2400" i="1">
                <a:solidFill>
                  <a:srgbClr val="000000"/>
                </a:solidFill>
              </a:rPr>
              <a:t>“Lay the axe to the root”</a:t>
            </a:r>
          </a:p>
          <a:p>
            <a:pPr marL="554038" lvl="1" indent="-342900">
              <a:lnSpc>
                <a:spcPct val="100000"/>
              </a:lnSpc>
              <a:buSzPct val="45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rPr>
              <a:t>One Eternal God</a:t>
            </a:r>
          </a:p>
          <a:p>
            <a:pPr marL="554038" lvl="1" indent="-342900">
              <a:lnSpc>
                <a:spcPct val="100000"/>
              </a:lnSpc>
              <a:buSzPct val="45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rPr>
              <a:t>God preserved His Church and His revelation</a:t>
            </a:r>
          </a:p>
          <a:p>
            <a:pPr marL="342900" indent="-342900">
              <a:lnSpc>
                <a:spcPct val="100000"/>
              </a:lnSpc>
              <a:buSzPct val="45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a:solidFill>
                  <a:srgbClr val="D1282E"/>
                </a:solidFill>
              </a:rPr>
              <a:t>Support </a:t>
            </a:r>
            <a:r>
              <a:rPr lang="en-US" sz="2400">
                <a:solidFill>
                  <a:srgbClr val="000000"/>
                </a:solidFill>
              </a:rPr>
              <a:t>– Provide basis for confidence in the Bible.</a:t>
            </a:r>
          </a:p>
          <a:p>
            <a:pPr marL="342900" indent="-342900">
              <a:lnSpc>
                <a:spcPct val="100000"/>
              </a:lnSpc>
              <a:buSzPct val="45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a:solidFill>
                  <a:srgbClr val="D1282E"/>
                </a:solidFill>
              </a:rPr>
              <a:t>Patience</a:t>
            </a:r>
            <a:r>
              <a:rPr lang="en-US" sz="2400">
                <a:solidFill>
                  <a:srgbClr val="000000"/>
                </a:solidFill>
              </a:rPr>
              <a:t> – </a:t>
            </a:r>
            <a:r>
              <a:rPr lang="en-US" sz="2400" b="1" i="1">
                <a:solidFill>
                  <a:srgbClr val="000000"/>
                </a:solidFill>
              </a:rPr>
              <a:t>Big</a:t>
            </a:r>
            <a:r>
              <a:rPr lang="en-US" sz="2400">
                <a:solidFill>
                  <a:srgbClr val="000000"/>
                </a:solidFill>
              </a:rPr>
              <a:t> Tree! May have to cut out a few limbs?</a:t>
            </a:r>
          </a:p>
          <a:p>
            <a:pPr marL="342900" indent="-342900">
              <a:lnSpc>
                <a:spcPct val="100000"/>
              </a:lnSpc>
              <a:buSzPct val="45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a:solidFill>
                  <a:srgbClr val="D1282E"/>
                </a:solidFill>
              </a:rPr>
              <a:t>Definitions</a:t>
            </a:r>
            <a:r>
              <a:rPr lang="en-US" sz="2400">
                <a:solidFill>
                  <a:srgbClr val="D1282E"/>
                </a:solidFill>
              </a:rPr>
              <a:t> </a:t>
            </a:r>
            <a:r>
              <a:rPr lang="en-US" sz="2400">
                <a:solidFill>
                  <a:srgbClr val="000000"/>
                </a:solidFill>
              </a:rPr>
              <a:t>– “He who defines uncontested, wins”.</a:t>
            </a:r>
          </a:p>
          <a:p>
            <a:pPr marL="342900" indent="-342900">
              <a:lnSpc>
                <a:spcPct val="100000"/>
              </a:lnSpc>
              <a:buSzPct val="45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a:solidFill>
                  <a:srgbClr val="D1282E"/>
                </a:solidFill>
              </a:rPr>
              <a:t>Preparation</a:t>
            </a:r>
            <a:r>
              <a:rPr lang="en-US" sz="2400">
                <a:solidFill>
                  <a:srgbClr val="D1282E"/>
                </a:solidFill>
              </a:rPr>
              <a:t> </a:t>
            </a:r>
            <a:r>
              <a:rPr lang="en-US" sz="2400">
                <a:solidFill>
                  <a:srgbClr val="000000"/>
                </a:solidFill>
              </a:rPr>
              <a:t>– Know your Bible &amp; </a:t>
            </a:r>
            <a:r>
              <a:rPr lang="en-US" sz="2400" i="1">
                <a:solidFill>
                  <a:srgbClr val="000000"/>
                </a:solidFill>
              </a:rPr>
              <a:t>then</a:t>
            </a:r>
            <a:r>
              <a:rPr lang="en-US" sz="2400">
                <a:solidFill>
                  <a:srgbClr val="000000"/>
                </a:solidFill>
              </a:rPr>
              <a:t>, hold your ground.</a:t>
            </a:r>
          </a:p>
          <a:p>
            <a:pPr marL="342900" indent="-342900">
              <a:lnSpc>
                <a:spcPct val="100000"/>
              </a:lnSpc>
              <a:buSzPct val="45000"/>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a:solidFill>
                  <a:srgbClr val="D1282E"/>
                </a:solidFill>
              </a:rPr>
              <a:t>Humility</a:t>
            </a:r>
            <a:r>
              <a:rPr lang="en-US" sz="2400">
                <a:solidFill>
                  <a:srgbClr val="D1282E"/>
                </a:solidFill>
              </a:rPr>
              <a:t> </a:t>
            </a:r>
            <a:r>
              <a:rPr lang="en-US" sz="2400">
                <a:solidFill>
                  <a:srgbClr val="000000"/>
                </a:solidFill>
              </a:rPr>
              <a:t>– “I don’t know.  Let me go study that.”</a:t>
            </a:r>
          </a:p>
        </p:txBody>
      </p:sp>
      <p:sp>
        <p:nvSpPr>
          <p:cNvPr id="54276"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924CDF85-5E8C-4BF7-A61A-1C870C20C201}"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49</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50178">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50178"/>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5017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5017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5017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fill="hold" nodeType="clickEffect">
                                  <p:stCondLst>
                                    <p:cond delay="0"/>
                                  </p:stCondLst>
                                  <p:childTnLst>
                                    <p:set>
                                      <p:cBhvr additive="repl">
                                        <p:cTn id="22" dur="1" fill="hold">
                                          <p:stCondLst>
                                            <p:cond delay="0"/>
                                          </p:stCondLst>
                                        </p:cTn>
                                        <p:tgtEl>
                                          <p:spTgt spid="5017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fill="hold" nodeType="clickEffect">
                                  <p:stCondLst>
                                    <p:cond delay="0"/>
                                  </p:stCondLst>
                                  <p:childTnLst>
                                    <p:set>
                                      <p:cBhvr additive="repl">
                                        <p:cTn id="26" dur="1" fill="hold">
                                          <p:stCondLst>
                                            <p:cond delay="0"/>
                                          </p:stCondLst>
                                        </p:cTn>
                                        <p:tgtEl>
                                          <p:spTgt spid="5017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nodeType="clickEffect">
                                  <p:stCondLst>
                                    <p:cond delay="0"/>
                                  </p:stCondLst>
                                  <p:childTnLst>
                                    <p:set>
                                      <p:cBhvr additive="repl">
                                        <p:cTn id="30" dur="1" fill="hold">
                                          <p:stCondLst>
                                            <p:cond delay="0"/>
                                          </p:stCondLst>
                                        </p:cTn>
                                        <p:tgtEl>
                                          <p:spTgt spid="501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
          <p:cNvSpPr>
            <a:spLocks noChangeArrowheads="1"/>
          </p:cNvSpPr>
          <p:nvPr/>
        </p:nvSpPr>
        <p:spPr bwMode="auto">
          <a:xfrm>
            <a:off x="457200" y="1085850"/>
            <a:ext cx="5257800" cy="3240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7200" i="1" cap="all" dirty="0">
                <a:solidFill>
                  <a:srgbClr val="000000"/>
                </a:solidFill>
                <a:latin typeface="Arial Black" charset="0"/>
              </a:rPr>
              <a:t>A Brief History</a:t>
            </a:r>
          </a:p>
        </p:txBody>
      </p:sp>
      <p:sp>
        <p:nvSpPr>
          <p:cNvPr id="8195" name="Rectangle 2"/>
          <p:cNvSpPr>
            <a:spLocks noChangeArrowheads="1"/>
          </p:cNvSpPr>
          <p:nvPr/>
        </p:nvSpPr>
        <p:spPr bwMode="auto">
          <a:xfrm>
            <a:off x="457200" y="171450"/>
            <a:ext cx="77724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b"/>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cap="all">
                <a:solidFill>
                  <a:srgbClr val="D1282E"/>
                </a:solidFill>
                <a:latin typeface="Arial Black" charset="0"/>
              </a:rPr>
              <a:t>Introduction</a:t>
            </a:r>
          </a:p>
        </p:txBody>
      </p:sp>
      <p:sp>
        <p:nvSpPr>
          <p:cNvPr id="8196"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7D3C2608-120D-404C-ABAE-D2D4A5D307D5}" type="slidenum">
              <a:rPr lang="en-US" cap="all">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5</a:t>
            </a:fld>
            <a:endParaRPr lang="en-US" cap="all">
              <a:solidFill>
                <a:srgbClr val="000000"/>
              </a:solidFill>
            </a:endParaRPr>
          </a:p>
        </p:txBody>
      </p:sp>
      <p:pic>
        <p:nvPicPr>
          <p:cNvPr id="819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035051"/>
            <a:ext cx="3195638" cy="3454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Barriers In Communication</a:t>
            </a:r>
          </a:p>
        </p:txBody>
      </p:sp>
      <p:sp>
        <p:nvSpPr>
          <p:cNvPr id="50179" name="Rectangle 2"/>
          <p:cNvSpPr>
            <a:spLocks noChangeArrowheads="1"/>
          </p:cNvSpPr>
          <p:nvPr/>
        </p:nvSpPr>
        <p:spPr bwMode="auto">
          <a:xfrm>
            <a:off x="457200" y="617538"/>
            <a:ext cx="82296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000000"/>
                </a:solidFill>
              </a:rPr>
              <a:t>Both sides arguing from Scripture, but …</a:t>
            </a:r>
          </a:p>
          <a:p>
            <a:pPr marL="342900" indent="-3429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D1282E"/>
                </a:solidFill>
              </a:rPr>
              <a:t>Mormon claims direct revelation</a:t>
            </a:r>
            <a:r>
              <a:rPr lang="en-US" sz="2400" dirty="0">
                <a:solidFill>
                  <a:srgbClr val="D1282E"/>
                </a:solidFill>
              </a:rPr>
              <a:t> </a:t>
            </a:r>
            <a:r>
              <a:rPr lang="en-US" sz="2400" dirty="0">
                <a:solidFill>
                  <a:srgbClr val="000000"/>
                </a:solidFill>
              </a:rPr>
              <a:t>– through the prophet, Apostles, and even themselves</a:t>
            </a:r>
          </a:p>
          <a:p>
            <a:pPr marL="342900" indent="-3429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D1282E"/>
                </a:solidFill>
              </a:rPr>
              <a:t>Preconception</a:t>
            </a:r>
            <a:r>
              <a:rPr lang="en-US" sz="2400" dirty="0">
                <a:solidFill>
                  <a:srgbClr val="D1282E"/>
                </a:solidFill>
              </a:rPr>
              <a:t> </a:t>
            </a:r>
            <a:r>
              <a:rPr lang="en-US" sz="2400" dirty="0">
                <a:solidFill>
                  <a:srgbClr val="000000"/>
                </a:solidFill>
              </a:rPr>
              <a:t>– Incomplete view of “other side”.</a:t>
            </a:r>
          </a:p>
          <a:p>
            <a:pPr marL="554038" lvl="1" indent="-3429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dirty="0">
                <a:solidFill>
                  <a:srgbClr val="000000"/>
                </a:solidFill>
              </a:rPr>
              <a:t>Straw man attacks.</a:t>
            </a:r>
          </a:p>
          <a:p>
            <a:pPr marL="342900" indent="-3429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D1282E"/>
                </a:solidFill>
              </a:rPr>
              <a:t>Jargon</a:t>
            </a:r>
            <a:r>
              <a:rPr lang="en-US" sz="2400" dirty="0">
                <a:solidFill>
                  <a:srgbClr val="D1282E"/>
                </a:solidFill>
              </a:rPr>
              <a:t> </a:t>
            </a:r>
            <a:r>
              <a:rPr lang="en-US" sz="2400" dirty="0">
                <a:solidFill>
                  <a:srgbClr val="000000"/>
                </a:solidFill>
              </a:rPr>
              <a:t>– Subtle &amp; </a:t>
            </a:r>
            <a:r>
              <a:rPr lang="en-US" sz="2400" b="1" i="1" dirty="0">
                <a:solidFill>
                  <a:srgbClr val="000000"/>
                </a:solidFill>
              </a:rPr>
              <a:t>huge</a:t>
            </a:r>
            <a:r>
              <a:rPr lang="en-US" sz="2400" dirty="0">
                <a:solidFill>
                  <a:srgbClr val="000000"/>
                </a:solidFill>
              </a:rPr>
              <a:t> differences in definitions.</a:t>
            </a:r>
          </a:p>
          <a:p>
            <a:pPr marL="342900" indent="-3429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D1282E"/>
                </a:solidFill>
              </a:rPr>
              <a:t>Breadth</a:t>
            </a:r>
            <a:r>
              <a:rPr lang="en-US" sz="2400" dirty="0">
                <a:solidFill>
                  <a:srgbClr val="D1282E"/>
                </a:solidFill>
              </a:rPr>
              <a:t> </a:t>
            </a:r>
            <a:r>
              <a:rPr lang="en-US" sz="2400" dirty="0">
                <a:solidFill>
                  <a:srgbClr val="000000"/>
                </a:solidFill>
              </a:rPr>
              <a:t>– </a:t>
            </a:r>
            <a:r>
              <a:rPr lang="en-US" sz="2400" b="1" i="1" dirty="0">
                <a:solidFill>
                  <a:srgbClr val="000000"/>
                </a:solidFill>
              </a:rPr>
              <a:t>HUGE</a:t>
            </a:r>
            <a:r>
              <a:rPr lang="en-US" sz="2400" dirty="0">
                <a:solidFill>
                  <a:srgbClr val="000000"/>
                </a:solidFill>
              </a:rPr>
              <a:t> body of relevant Scriptures.</a:t>
            </a:r>
          </a:p>
          <a:p>
            <a:pPr marL="342900" indent="-3429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D1282E"/>
                </a:solidFill>
              </a:rPr>
              <a:t>Loyalty</a:t>
            </a:r>
            <a:r>
              <a:rPr lang="en-US" sz="2400" dirty="0">
                <a:solidFill>
                  <a:srgbClr val="D1282E"/>
                </a:solidFill>
              </a:rPr>
              <a:t> </a:t>
            </a:r>
            <a:r>
              <a:rPr lang="en-US" sz="2400" dirty="0">
                <a:solidFill>
                  <a:srgbClr val="000000"/>
                </a:solidFill>
              </a:rPr>
              <a:t>– Each identifies himself with truth and right.</a:t>
            </a:r>
          </a:p>
          <a:p>
            <a:pPr marL="342900" indent="-342900">
              <a:lnSpc>
                <a:spcPct val="100000"/>
              </a:lnSpc>
              <a:buClrTx/>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dirty="0">
              <a:solidFill>
                <a:srgbClr val="000000"/>
              </a:solidFill>
            </a:endParaRPr>
          </a:p>
          <a:p>
            <a:pPr marL="342900" indent="-3429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dirty="0">
                <a:solidFill>
                  <a:srgbClr val="000000"/>
                </a:solidFill>
              </a:rPr>
              <a:t>What to do?</a:t>
            </a:r>
          </a:p>
        </p:txBody>
      </p:sp>
      <p:sp>
        <p:nvSpPr>
          <p:cNvPr id="55300"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11B6F563-FCB5-43F8-8612-5857F2499D96}"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50</a:t>
            </a:fld>
            <a:endParaRPr lang="en-US">
              <a:solidFill>
                <a:srgbClr val="0000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Barriers In Communication</a:t>
            </a:r>
          </a:p>
        </p:txBody>
      </p:sp>
      <p:sp>
        <p:nvSpPr>
          <p:cNvPr id="51203" name="Rectangle 2"/>
          <p:cNvSpPr>
            <a:spLocks noChangeArrowheads="1"/>
          </p:cNvSpPr>
          <p:nvPr/>
        </p:nvSpPr>
        <p:spPr bwMode="auto">
          <a:xfrm>
            <a:off x="457200" y="617538"/>
            <a:ext cx="82296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000000"/>
                </a:solidFill>
              </a:rPr>
              <a:t>Both sides arguing from Scripture, but …</a:t>
            </a:r>
          </a:p>
          <a:p>
            <a:pPr marL="342900" indent="-3429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D1282E"/>
                </a:solidFill>
              </a:rPr>
              <a:t>Patience</a:t>
            </a:r>
            <a:r>
              <a:rPr lang="en-US" sz="2400" dirty="0">
                <a:solidFill>
                  <a:srgbClr val="D1282E"/>
                </a:solidFill>
              </a:rPr>
              <a:t> </a:t>
            </a:r>
            <a:r>
              <a:rPr lang="en-US" sz="2400" dirty="0">
                <a:solidFill>
                  <a:srgbClr val="000000"/>
                </a:solidFill>
              </a:rPr>
              <a:t>– Listen and repeat the other’s beliefs.</a:t>
            </a:r>
          </a:p>
          <a:p>
            <a:pPr marL="342900" indent="-3429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D1282E"/>
                </a:solidFill>
              </a:rPr>
              <a:t>Reciprocity</a:t>
            </a:r>
            <a:r>
              <a:rPr lang="en-US" sz="2400" dirty="0">
                <a:solidFill>
                  <a:srgbClr val="D1282E"/>
                </a:solidFill>
              </a:rPr>
              <a:t> </a:t>
            </a:r>
            <a:r>
              <a:rPr lang="en-US" sz="2400" dirty="0">
                <a:solidFill>
                  <a:srgbClr val="000000"/>
                </a:solidFill>
              </a:rPr>
              <a:t>– Make them listen and repeat too.</a:t>
            </a:r>
          </a:p>
          <a:p>
            <a:pPr marL="342900" indent="-3429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D1282E"/>
                </a:solidFill>
              </a:rPr>
              <a:t>Definitions</a:t>
            </a:r>
            <a:r>
              <a:rPr lang="en-US" sz="2400" dirty="0">
                <a:solidFill>
                  <a:srgbClr val="D1282E"/>
                </a:solidFill>
              </a:rPr>
              <a:t> </a:t>
            </a:r>
            <a:r>
              <a:rPr lang="en-US" sz="2400" dirty="0">
                <a:solidFill>
                  <a:srgbClr val="000000"/>
                </a:solidFill>
              </a:rPr>
              <a:t>– “He who defines uncontested, wins”.</a:t>
            </a:r>
          </a:p>
          <a:p>
            <a:pPr marL="342900" indent="-3429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D1282E"/>
                </a:solidFill>
              </a:rPr>
              <a:t>Preparation</a:t>
            </a:r>
            <a:r>
              <a:rPr lang="en-US" sz="2400" b="1" dirty="0">
                <a:solidFill>
                  <a:srgbClr val="000000"/>
                </a:solidFill>
              </a:rPr>
              <a:t> </a:t>
            </a:r>
            <a:r>
              <a:rPr lang="en-US" sz="2400" dirty="0">
                <a:solidFill>
                  <a:srgbClr val="000000"/>
                </a:solidFill>
              </a:rPr>
              <a:t>– Lay axe to the root.  Which root?</a:t>
            </a:r>
          </a:p>
          <a:p>
            <a:pPr marL="342900" indent="-3429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D1282E"/>
                </a:solidFill>
              </a:rPr>
              <a:t>Focus</a:t>
            </a:r>
            <a:r>
              <a:rPr lang="en-US" sz="2400" dirty="0">
                <a:solidFill>
                  <a:srgbClr val="D1282E"/>
                </a:solidFill>
              </a:rPr>
              <a:t> </a:t>
            </a:r>
            <a:r>
              <a:rPr lang="en-US" sz="2400" dirty="0">
                <a:solidFill>
                  <a:srgbClr val="000000"/>
                </a:solidFill>
              </a:rPr>
              <a:t>– Don’t leave a verse or question until answered.</a:t>
            </a:r>
          </a:p>
          <a:p>
            <a:pPr marL="342900" indent="-3429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D1282E"/>
                </a:solidFill>
              </a:rPr>
              <a:t>Shoot Rabbits </a:t>
            </a:r>
            <a:r>
              <a:rPr lang="en-US" sz="2400" dirty="0">
                <a:solidFill>
                  <a:srgbClr val="000000"/>
                </a:solidFill>
              </a:rPr>
              <a:t>– Do not argue in circles or chase rabbits.</a:t>
            </a:r>
          </a:p>
          <a:p>
            <a:pPr marL="342900" indent="-3429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D1282E"/>
                </a:solidFill>
              </a:rPr>
              <a:t>Over-Communicate</a:t>
            </a:r>
            <a:r>
              <a:rPr lang="en-US" sz="2400" dirty="0">
                <a:solidFill>
                  <a:srgbClr val="000000"/>
                </a:solidFill>
              </a:rPr>
              <a:t> – Call attention to these points.</a:t>
            </a:r>
          </a:p>
          <a:p>
            <a:pPr marL="342900" indent="-3429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D1282E"/>
                </a:solidFill>
              </a:rPr>
              <a:t>Visual-Aids</a:t>
            </a:r>
            <a:r>
              <a:rPr lang="en-US" sz="2400" dirty="0">
                <a:solidFill>
                  <a:srgbClr val="000000"/>
                </a:solidFill>
              </a:rPr>
              <a:t> – Record progress, maybe use charts.</a:t>
            </a:r>
          </a:p>
          <a:p>
            <a:pPr marL="342900" indent="-342900">
              <a:lnSpc>
                <a:spcPct val="100000"/>
              </a:lnSpc>
              <a:buSzPct val="45000"/>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dirty="0">
                <a:solidFill>
                  <a:srgbClr val="D1282E"/>
                </a:solidFill>
              </a:rPr>
              <a:t>Reinforcement</a:t>
            </a:r>
            <a:r>
              <a:rPr lang="en-US" sz="2400" dirty="0">
                <a:solidFill>
                  <a:srgbClr val="D1282E"/>
                </a:solidFill>
              </a:rPr>
              <a:t> </a:t>
            </a:r>
            <a:r>
              <a:rPr lang="en-US" sz="2400" dirty="0">
                <a:solidFill>
                  <a:srgbClr val="000000"/>
                </a:solidFill>
              </a:rPr>
              <a:t>– Frequently recommit to true standard.</a:t>
            </a:r>
          </a:p>
        </p:txBody>
      </p:sp>
      <p:sp>
        <p:nvSpPr>
          <p:cNvPr id="56324"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B50F57EF-12FD-4169-AFCE-2DB6592C89C5}"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51</a:t>
            </a:fld>
            <a:endParaRPr lang="en-US">
              <a:solidFill>
                <a:srgbClr val="000000"/>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dirty="0">
                <a:solidFill>
                  <a:srgbClr val="D1282E"/>
                </a:solidFill>
                <a:latin typeface="Arial Black" charset="0"/>
              </a:rPr>
              <a:t>Joseph Smith</a:t>
            </a:r>
          </a:p>
        </p:txBody>
      </p:sp>
      <p:sp>
        <p:nvSpPr>
          <p:cNvPr id="10242"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marL="342900" indent="-342900">
              <a:lnSpc>
                <a:spcPct val="100000"/>
              </a:lnSpc>
              <a:buClrTx/>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Born in 1805 in Sharon, Vermont</a:t>
            </a:r>
          </a:p>
          <a:p>
            <a:pPr marL="342900" indent="-342900">
              <a:lnSpc>
                <a:spcPct val="100000"/>
              </a:lnSpc>
              <a:buClrTx/>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1820 - Aged 14, he claims that while praying in the woods near his home, he saw a vision – thick darkness enclosed him and two personages appeared.  Jesus and God the Father.  Was told that all churches were in error.</a:t>
            </a:r>
          </a:p>
          <a:p>
            <a:pPr marL="342900" indent="-342900">
              <a:lnSpc>
                <a:spcPct val="100000"/>
              </a:lnSpc>
              <a:buClrTx/>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1823 - The angel Moroni allegedly appeared and told him of a book written on plates of gold – the Book of Mormon.  The angel then revealed to him the location of the plates – Palmyra, New York.</a:t>
            </a:r>
          </a:p>
          <a:p>
            <a:pPr marL="342900" indent="-342900">
              <a:lnSpc>
                <a:spcPct val="100000"/>
              </a:lnSpc>
              <a:buClrTx/>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1827- After waiting 4 years he was allowed to have the plates.  Along with them were the Urim and Thummim, which he used to translate the “reformed Egyptian” writing on the plates.</a:t>
            </a:r>
          </a:p>
        </p:txBody>
      </p:sp>
      <p:sp>
        <p:nvSpPr>
          <p:cNvPr id="9220"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C65C8E80-C534-422F-A0D4-A4D5A6F36C8F}"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6</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0242"/>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0242"/>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0242"/>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0242"/>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10242"/>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1024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0242">
                                            <p:txEl>
                                              <p:pRg st="1" end="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0242">
                                            <p:txEl>
                                              <p:pRg st="2" end="2"/>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024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Early Years</a:t>
            </a:r>
          </a:p>
        </p:txBody>
      </p:sp>
      <p:sp>
        <p:nvSpPr>
          <p:cNvPr id="11266"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marL="342900" indent="-342900">
              <a:lnSpc>
                <a:spcPct val="100000"/>
              </a:lnSpc>
              <a:buClrTx/>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1829 – Joseph Smith and Oliver Cowdery purportedly received the “Aaronic” priesthood from John the Baptist  and later the “Melchizedek” priesthood from Peter, James and John.</a:t>
            </a:r>
          </a:p>
          <a:p>
            <a:pPr marL="342900" indent="-342900">
              <a:lnSpc>
                <a:spcPct val="100000"/>
              </a:lnSpc>
              <a:buClrTx/>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1830 - Five-thousand copies of the Book of Mormon were printed. On April 6th of that year, Joseph and five other men organized their church.  Joseph declared himself a “seer, prophet and apostle.”</a:t>
            </a:r>
          </a:p>
          <a:p>
            <a:pPr marL="342900" indent="-342900">
              <a:lnSpc>
                <a:spcPct val="100000"/>
              </a:lnSpc>
              <a:buClrTx/>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200">
                <a:solidFill>
                  <a:srgbClr val="000000"/>
                </a:solidFill>
              </a:rPr>
              <a:t>1831 -  Smith moved to Kirkland, Ohio and had around 1,600 converts within a few months.   Joseph claimed a revelation that Independence, Missouri was the New Jerusalem.  A temple site was dedicated.</a:t>
            </a:r>
          </a:p>
        </p:txBody>
      </p:sp>
      <p:sp>
        <p:nvSpPr>
          <p:cNvPr id="10244"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7B3E0398-FA7A-479A-B97D-44905FA85381}"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7</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1266"/>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1266"/>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1266"/>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1266"/>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11266"/>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1126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1266">
                                            <p:txEl>
                                              <p:pRg st="1" end="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126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Early Years</a:t>
            </a:r>
          </a:p>
        </p:txBody>
      </p:sp>
      <p:sp>
        <p:nvSpPr>
          <p:cNvPr id="12290"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marL="342900" indent="-342900">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1833 – The Joseph Smith Translation (JST) of the Bible was completed.</a:t>
            </a:r>
          </a:p>
          <a:p>
            <a:pPr marL="342900" indent="-342900">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1835 – Book of Commandments revised and published as the Doctrine and Covenants.  Smith purchased four Egyptian mummies and several scrolls of papyrus which he claimed to translate into the Book of Abraham (part of the Pearl of Great Price). The papyri were later lost.</a:t>
            </a:r>
          </a:p>
          <a:p>
            <a:pPr marL="342900" indent="-342900">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1837 – Martin Harris (one of the three witnesses to the Book of Mormon) was excommunicated.  One thousand conversions reported in England.</a:t>
            </a: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200" dirty="0">
              <a:solidFill>
                <a:srgbClr val="000000"/>
              </a:solidFill>
            </a:endParaRPr>
          </a:p>
        </p:txBody>
      </p:sp>
      <p:sp>
        <p:nvSpPr>
          <p:cNvPr id="11268"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E6FB4178-C5A8-4AF1-A4A0-209DF67BB61D}"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8</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2290"/>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2290"/>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2290"/>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2290"/>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12290"/>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1229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290">
                                            <p:txEl>
                                              <p:pRg st="1" end="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229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457200" y="68264"/>
            <a:ext cx="8229600"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ctr"/>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D1282E"/>
                </a:solidFill>
                <a:latin typeface="Arial Black" charset="0"/>
              </a:rPr>
              <a:t>Early Years</a:t>
            </a:r>
          </a:p>
        </p:txBody>
      </p:sp>
      <p:sp>
        <p:nvSpPr>
          <p:cNvPr id="13314" name="Rectangle 2"/>
          <p:cNvSpPr>
            <a:spLocks noChangeArrowheads="1"/>
          </p:cNvSpPr>
          <p:nvPr/>
        </p:nvSpPr>
        <p:spPr bwMode="auto">
          <a:xfrm>
            <a:off x="457200" y="617538"/>
            <a:ext cx="8001000" cy="431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p>
            <a:pPr marL="342900" indent="-342900">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1838 - After a scouting trip to Missouri resulted in Smith and company being driven out, they settled in Illinois and founded a city named Nauvoo.  Oliver </a:t>
            </a:r>
            <a:r>
              <a:rPr lang="en-US" sz="2200" dirty="0" err="1">
                <a:solidFill>
                  <a:srgbClr val="000000"/>
                </a:solidFill>
              </a:rPr>
              <a:t>Cowdery</a:t>
            </a:r>
            <a:r>
              <a:rPr lang="en-US" sz="2200" dirty="0">
                <a:solidFill>
                  <a:srgbClr val="000000"/>
                </a:solidFill>
              </a:rPr>
              <a:t> and David </a:t>
            </a:r>
            <a:r>
              <a:rPr lang="en-US" sz="2200" dirty="0" err="1">
                <a:solidFill>
                  <a:srgbClr val="000000"/>
                </a:solidFill>
              </a:rPr>
              <a:t>Whitmer</a:t>
            </a:r>
            <a:r>
              <a:rPr lang="en-US" sz="2200" dirty="0">
                <a:solidFill>
                  <a:srgbClr val="000000"/>
                </a:solidFill>
              </a:rPr>
              <a:t> (two of the three witnesses to the Book of Mormon) were excommunicated.</a:t>
            </a:r>
          </a:p>
          <a:p>
            <a:pPr marL="342900" indent="-342900">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1841 – Doctrine of baptism for the dead is introduced.</a:t>
            </a:r>
          </a:p>
          <a:p>
            <a:pPr marL="342900" indent="-342900">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1843 – Smith introduces plural marriage.</a:t>
            </a:r>
          </a:p>
          <a:p>
            <a:pPr marL="342900" indent="-342900">
              <a:lnSpc>
                <a:spcPct val="100000"/>
              </a:lnSpc>
              <a:buClrTx/>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200" dirty="0">
                <a:solidFill>
                  <a:srgbClr val="000000"/>
                </a:solidFill>
              </a:rPr>
              <a:t>1844 -  Joseph nominated for president of the United States.  He and his brother Hyrum were jailed  for destroying an anti-Mormon press.  The jail was stormed by a mob and Joseph and Hyrum were killed.   Brigham Young and Sidney </a:t>
            </a:r>
            <a:r>
              <a:rPr lang="en-US" sz="2200" dirty="0" err="1">
                <a:solidFill>
                  <a:srgbClr val="000000"/>
                </a:solidFill>
              </a:rPr>
              <a:t>Rigdon</a:t>
            </a:r>
            <a:r>
              <a:rPr lang="en-US" sz="2200" dirty="0">
                <a:solidFill>
                  <a:srgbClr val="000000"/>
                </a:solidFill>
              </a:rPr>
              <a:t> struggled for the leadership.</a:t>
            </a:r>
          </a:p>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200" dirty="0">
              <a:solidFill>
                <a:srgbClr val="000000"/>
              </a:solidFill>
            </a:endParaRPr>
          </a:p>
        </p:txBody>
      </p:sp>
      <p:sp>
        <p:nvSpPr>
          <p:cNvPr id="12292" name="Rectangle 3"/>
          <p:cNvSpPr>
            <a:spLocks noChangeArrowheads="1"/>
          </p:cNvSpPr>
          <p:nvPr/>
        </p:nvSpPr>
        <p:spPr bwMode="auto">
          <a:xfrm>
            <a:off x="-11793538" y="-11790362"/>
            <a:ext cx="11796713" cy="1179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90000" tIns="45000" rIns="90000" bIns="45000"/>
          <a:lstStyle/>
          <a:p>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fld id="{82C80429-AC89-4A46-B4E7-4CD892C66E45}" type="slidenum">
              <a:rPr lang="en-US">
                <a:solidFill>
                  <a:srgbClr val="000000"/>
                </a:solidFill>
              </a:rPr>
              <a:pP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t>9</a:t>
            </a:fld>
            <a:endParaRPr lang="en-US">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3314"/>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3314"/>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3314"/>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3314"/>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13314"/>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1331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314">
                                            <p:txEl>
                                              <p:pRg st="1" end="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3314">
                                            <p:txEl>
                                              <p:pRg st="2" end="2"/>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33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Lucida Sans Unicode"/>
        <a:cs typeface="Lucida Sans Unicode"/>
      </a:majorFont>
      <a:minorFont>
        <a:latin typeface="Arial"/>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2410</TotalTime>
  <Words>4575</Words>
  <Application>Microsoft Office PowerPoint</Application>
  <PresentationFormat>Custom</PresentationFormat>
  <Paragraphs>378</Paragraphs>
  <Slides>51</Slides>
  <Notes>50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51</vt:i4>
      </vt:variant>
    </vt:vector>
  </HeadingPairs>
  <TitlesOfParts>
    <vt:vector size="59" baseType="lpstr">
      <vt:lpstr>Arial</vt:lpstr>
      <vt:lpstr>Lucida Sans Unicode</vt:lpstr>
      <vt:lpstr>Times New Roman</vt:lpstr>
      <vt:lpstr>Tahoma</vt:lpstr>
      <vt:lpstr>Arial Black</vt:lpstr>
      <vt:lpstr>Wingdings</vt:lpstr>
      <vt:lpstr>2_Office Theme</vt:lpstr>
      <vt:lpstr>Essential</vt:lpstr>
      <vt:lpstr>“Convicting Those Who Contradict”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Steele</dc:creator>
  <cp:lastModifiedBy>C. Trevor Bowen</cp:lastModifiedBy>
  <cp:revision>82</cp:revision>
  <cp:lastPrinted>1601-01-01T00:00:00Z</cp:lastPrinted>
  <dcterms:created xsi:type="dcterms:W3CDTF">1601-01-01T00:00:00Z</dcterms:created>
  <dcterms:modified xsi:type="dcterms:W3CDTF">2013-04-09T04:09:11Z</dcterms:modified>
</cp:coreProperties>
</file>